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86" r:id="rId1"/>
    <p:sldMasterId id="2147483706" r:id="rId2"/>
    <p:sldMasterId id="2147483712" r:id="rId3"/>
    <p:sldMasterId id="2147483724" r:id="rId4"/>
  </p:sldMasterIdLst>
  <p:notesMasterIdLst>
    <p:notesMasterId r:id="rId20"/>
  </p:notesMasterIdLst>
  <p:handoutMasterIdLst>
    <p:handoutMasterId r:id="rId21"/>
  </p:handoutMasterIdLst>
  <p:sldIdLst>
    <p:sldId id="446" r:id="rId5"/>
    <p:sldId id="453" r:id="rId6"/>
    <p:sldId id="449" r:id="rId7"/>
    <p:sldId id="458" r:id="rId8"/>
    <p:sldId id="454" r:id="rId9"/>
    <p:sldId id="434" r:id="rId10"/>
    <p:sldId id="461" r:id="rId11"/>
    <p:sldId id="433" r:id="rId12"/>
    <p:sldId id="426" r:id="rId13"/>
    <p:sldId id="460" r:id="rId14"/>
    <p:sldId id="459" r:id="rId15"/>
    <p:sldId id="462" r:id="rId16"/>
    <p:sldId id="463" r:id="rId17"/>
    <p:sldId id="464" r:id="rId18"/>
    <p:sldId id="4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72" userDrawn="1">
          <p15:clr>
            <a:srgbClr val="A4A3A4"/>
          </p15:clr>
        </p15:guide>
        <p15:guide id="2" pos="288" userDrawn="1">
          <p15:clr>
            <a:srgbClr val="F26B43"/>
          </p15:clr>
        </p15:guide>
        <p15:guide id="3" orient="horz" pos="4056" userDrawn="1">
          <p15:clr>
            <a:srgbClr val="F26B43"/>
          </p15:clr>
        </p15:guide>
        <p15:guide id="4" orient="horz" pos="1488" userDrawn="1">
          <p15:clr>
            <a:srgbClr val="A4A3A4"/>
          </p15:clr>
        </p15:guide>
        <p15:guide id="5" pos="3816" userDrawn="1">
          <p15:clr>
            <a:srgbClr val="A4A3A4"/>
          </p15:clr>
        </p15:guide>
        <p15:guide id="6" pos="7416" userDrawn="1">
          <p15:clr>
            <a:srgbClr val="F26B43"/>
          </p15:clr>
        </p15:guide>
        <p15:guide id="7" orient="horz" pos="312" userDrawn="1">
          <p15:clr>
            <a:srgbClr val="F26B43"/>
          </p15:clr>
        </p15:guide>
        <p15:guide id="8" orient="horz" pos="2160" userDrawn="1">
          <p15:clr>
            <a:srgbClr val="A4A3A4"/>
          </p15:clr>
        </p15:guide>
        <p15:guide id="9" orient="horz" pos="230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5896"/>
    <a:srgbClr val="7C6560"/>
    <a:srgbClr val="29282D"/>
    <a:srgbClr val="E288B6"/>
    <a:srgbClr val="D75078"/>
    <a:srgbClr val="B38F6A"/>
    <a:srgbClr val="6667AB"/>
    <a:srgbClr val="BBBBBB"/>
    <a:srgbClr val="B9B9B9"/>
    <a:srgbClr val="85A0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0"/>
  </p:normalViewPr>
  <p:slideViewPr>
    <p:cSldViewPr snapToGrid="0">
      <p:cViewPr varScale="1">
        <p:scale>
          <a:sx n="107" d="100"/>
          <a:sy n="107" d="100"/>
        </p:scale>
        <p:origin x="736" y="160"/>
      </p:cViewPr>
      <p:guideLst>
        <p:guide orient="horz" pos="3672"/>
        <p:guide pos="288"/>
        <p:guide orient="horz" pos="4056"/>
        <p:guide orient="horz" pos="1488"/>
        <p:guide pos="3816"/>
        <p:guide pos="7416"/>
        <p:guide orient="horz" pos="312"/>
        <p:guide orient="horz" pos="2160"/>
        <p:guide orient="horz" pos="2304"/>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2640"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440B4-626E-4F3C-BAEA-93BE989AF48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53A5570-8E4E-4AA9-B246-5A27A383B99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A69E4-EFBB-4687-8058-A94EE1B5781B}" type="datetimeFigureOut">
              <a:rPr lang="en-US" smtClean="0"/>
              <a:t>6/12/22</a:t>
            </a:fld>
            <a:endParaRPr lang="en-US" dirty="0"/>
          </a:p>
        </p:txBody>
      </p:sp>
      <p:sp>
        <p:nvSpPr>
          <p:cNvPr id="4" name="Footer Placeholder 3">
            <a:extLst>
              <a:ext uri="{FF2B5EF4-FFF2-40B4-BE49-F238E27FC236}">
                <a16:creationId xmlns:a16="http://schemas.microsoft.com/office/drawing/2014/main" id="{D50D364A-9468-466A-ACCD-ABB3762BE8B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E9EF394-4AD6-48D1-9C4C-1B3D44BBF58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004FE7-BA7C-4FF4-9756-C6A1F2BCA37F}" type="slidenum">
              <a:rPr lang="en-US" smtClean="0"/>
              <a:t>‹#›</a:t>
            </a:fld>
            <a:endParaRPr lang="en-US" dirty="0"/>
          </a:p>
        </p:txBody>
      </p:sp>
    </p:spTree>
    <p:extLst>
      <p:ext uri="{BB962C8B-B14F-4D97-AF65-F5344CB8AC3E}">
        <p14:creationId xmlns:p14="http://schemas.microsoft.com/office/powerpoint/2010/main" val="20977173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E546B2-EB9C-4E9C-8793-C25F32D58B9A}" type="datetimeFigureOut">
              <a:rPr lang="en-US" smtClean="0"/>
              <a:t>6/12/22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83F1C3-4FA3-4491-97F4-43CA9C8BDFDF}" type="slidenum">
              <a:rPr lang="en-US" smtClean="0"/>
              <a:t>‹#›</a:t>
            </a:fld>
            <a:endParaRPr lang="en-US" dirty="0"/>
          </a:p>
        </p:txBody>
      </p:sp>
    </p:spTree>
    <p:extLst>
      <p:ext uri="{BB962C8B-B14F-4D97-AF65-F5344CB8AC3E}">
        <p14:creationId xmlns:p14="http://schemas.microsoft.com/office/powerpoint/2010/main" val="379634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1</a:t>
            </a:fld>
            <a:endParaRPr lang="en-US" dirty="0"/>
          </a:p>
        </p:txBody>
      </p:sp>
    </p:spTree>
    <p:extLst>
      <p:ext uri="{BB962C8B-B14F-4D97-AF65-F5344CB8AC3E}">
        <p14:creationId xmlns:p14="http://schemas.microsoft.com/office/powerpoint/2010/main" val="3631956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8</a:t>
            </a:fld>
            <a:endParaRPr lang="en-US" dirty="0"/>
          </a:p>
        </p:txBody>
      </p:sp>
    </p:spTree>
    <p:extLst>
      <p:ext uri="{BB962C8B-B14F-4D97-AF65-F5344CB8AC3E}">
        <p14:creationId xmlns:p14="http://schemas.microsoft.com/office/powerpoint/2010/main" val="4004600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83F1C3-4FA3-4491-97F4-43CA9C8BDFDF}" type="slidenum">
              <a:rPr lang="en-US" smtClean="0"/>
              <a:t>9</a:t>
            </a:fld>
            <a:endParaRPr lang="en-US" dirty="0"/>
          </a:p>
        </p:txBody>
      </p:sp>
    </p:spTree>
    <p:extLst>
      <p:ext uri="{BB962C8B-B14F-4D97-AF65-F5344CB8AC3E}">
        <p14:creationId xmlns:p14="http://schemas.microsoft.com/office/powerpoint/2010/main" val="2744213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65000"/>
              <a:lumOff val="35000"/>
            </a:schemeClr>
          </a:solidFill>
        </p:spPr>
        <p:txBody>
          <a:bodyPr anchor="ctr"/>
          <a:lstStyle>
            <a:lvl1pPr marL="0" indent="0" algn="ctr">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200" y="4517136"/>
            <a:ext cx="6581554" cy="1371600"/>
          </a:xfrm>
        </p:spPr>
        <p:txBody>
          <a:bodyPr>
            <a:normAutofit/>
          </a:bodyPr>
          <a:lstStyle>
            <a:lvl1pPr>
              <a:lnSpc>
                <a:spcPts val="4600"/>
              </a:lnSpc>
              <a:defRPr sz="3600" cap="all"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50242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lette Amusements">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42889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mersive palette Amusements">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A3BC27-A809-4F76-931E-2DE01059A5AB}"/>
              </a:ext>
            </a:extLst>
          </p:cNvPr>
          <p:cNvSpPr/>
          <p:nvPr userDrawn="1"/>
        </p:nvSpPr>
        <p:spPr>
          <a:xfrm>
            <a:off x="6712974" y="1651000"/>
            <a:ext cx="460459" cy="5207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D96A5108-5EBA-43CE-BA4A-DA9EEF5D808A}"/>
              </a:ext>
            </a:extLst>
          </p:cNvPr>
          <p:cNvSpPr/>
          <p:nvPr userDrawn="1"/>
        </p:nvSpPr>
        <p:spPr>
          <a:xfrm>
            <a:off x="9271000" y="0"/>
            <a:ext cx="2921000" cy="5397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2712910-50D0-4906-AB08-F37D02F96D4A}"/>
              </a:ext>
            </a:extLst>
          </p:cNvPr>
          <p:cNvSpPr/>
          <p:nvPr userDrawn="1"/>
        </p:nvSpPr>
        <p:spPr>
          <a:xfrm>
            <a:off x="0" y="2387600"/>
            <a:ext cx="5461000" cy="215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DAC760C-BE23-4DA2-A294-3B5668F8AECA}"/>
              </a:ext>
            </a:extLst>
          </p:cNvPr>
          <p:cNvSpPr/>
          <p:nvPr userDrawn="1"/>
        </p:nvSpPr>
        <p:spPr>
          <a:xfrm>
            <a:off x="228600" y="241300"/>
            <a:ext cx="11772900" cy="64008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05272" cy="1572126"/>
          </a:xfrm>
        </p:spPr>
        <p:txBody>
          <a:bodyPr anchor="ctr" anchorCtr="0"/>
          <a:lstStyle>
            <a:lvl1pPr>
              <a:defRPr>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3072384"/>
            <a:ext cx="4946904" cy="2871216"/>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7178040" y="457200"/>
            <a:ext cx="4562856" cy="6400800"/>
          </a:xfrm>
          <a:prstGeom prst="rect">
            <a:avLst/>
          </a:prstGeom>
          <a:solidFill>
            <a:schemeClr val="accent5">
              <a:lumMod val="20000"/>
              <a:lumOff val="80000"/>
            </a:schemeClr>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403717604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F9C7667-EADA-40AC-B931-4642E0A9A4DE}"/>
              </a:ext>
            </a:extLst>
          </p:cNvPr>
          <p:cNvSpPr>
            <a:spLocks noGrp="1"/>
          </p:cNvSpPr>
          <p:nvPr>
            <p:ph type="pic" sz="quarter" idx="13"/>
          </p:nvPr>
        </p:nvSpPr>
        <p:spPr>
          <a:xfrm>
            <a:off x="0" y="0"/>
            <a:ext cx="12192000" cy="6858000"/>
          </a:xfrm>
          <a:prstGeom prst="rect">
            <a:avLst/>
          </a:prstGeom>
          <a:solidFill>
            <a:schemeClr val="tx1">
              <a:lumMod val="50000"/>
              <a:lumOff val="50000"/>
            </a:schemeClr>
          </a:solidFill>
        </p:spPr>
        <p:txBody>
          <a:bodyPr anchor="ctr"/>
          <a:lstStyle>
            <a:lvl1pPr marL="0" indent="0">
              <a:buNone/>
              <a:defRPr>
                <a:solidFill>
                  <a:schemeClr val="bg1"/>
                </a:solidFill>
              </a:defRPr>
            </a:lvl1pPr>
          </a:lstStyle>
          <a:p>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3429000" y="2240280"/>
            <a:ext cx="4645152" cy="4197096"/>
          </a:xfrm>
          <a:prstGeom prst="rect">
            <a:avLst/>
          </a:prstGeom>
        </p:spPr>
        <p:txBody>
          <a:bodyPr/>
          <a:lstStyle>
            <a:lvl1pPr marL="0" indent="0">
              <a:lnSpc>
                <a:spcPts val="28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Text Placeholder 6">
            <a:extLst>
              <a:ext uri="{FF2B5EF4-FFF2-40B4-BE49-F238E27FC236}">
                <a16:creationId xmlns:a16="http://schemas.microsoft.com/office/drawing/2014/main" id="{EC1CB8E8-F58A-4B26-B8AA-8977FC608E83}"/>
              </a:ext>
            </a:extLst>
          </p:cNvPr>
          <p:cNvSpPr>
            <a:spLocks noGrp="1"/>
          </p:cNvSpPr>
          <p:nvPr>
            <p:ph type="body" sz="quarter" idx="15" hasCustomPrompt="1"/>
          </p:nvPr>
        </p:nvSpPr>
        <p:spPr>
          <a:xfrm>
            <a:off x="630936" y="4498848"/>
            <a:ext cx="2121408" cy="621792"/>
          </a:xfrm>
          <a:prstGeom prst="rect">
            <a:avLst/>
          </a:prstGeom>
        </p:spPr>
        <p:txBody>
          <a:bodyPr lIns="0"/>
          <a:lstStyle>
            <a:lvl1pPr marL="0" indent="0">
              <a:lnSpc>
                <a:spcPts val="1800"/>
              </a:lnSpc>
              <a:spcBef>
                <a:spcPts val="0"/>
              </a:spcBef>
              <a:buNone/>
              <a:defRPr sz="1200" b="1"/>
            </a:lvl1pPr>
            <a:lvl2pPr marL="457200" indent="0">
              <a:lnSpc>
                <a:spcPts val="1800"/>
              </a:lnSpc>
              <a:spcBef>
                <a:spcPts val="0"/>
              </a:spcBef>
              <a:buNone/>
              <a:defRPr sz="1200" b="1"/>
            </a:lvl2pPr>
            <a:lvl3pPr marL="914400" indent="0">
              <a:lnSpc>
                <a:spcPts val="1800"/>
              </a:lnSpc>
              <a:spcBef>
                <a:spcPts val="0"/>
              </a:spcBef>
              <a:buNone/>
              <a:defRPr sz="1200" b="1"/>
            </a:lvl3pPr>
            <a:lvl4pPr marL="1371600" indent="0">
              <a:lnSpc>
                <a:spcPts val="1800"/>
              </a:lnSpc>
              <a:spcBef>
                <a:spcPts val="0"/>
              </a:spcBef>
              <a:buNone/>
              <a:defRPr sz="1200" b="1"/>
            </a:lvl4pPr>
            <a:lvl5pPr marL="1828800" indent="0">
              <a:lnSpc>
                <a:spcPts val="1800"/>
              </a:lnSpc>
              <a:spcBef>
                <a:spcPts val="0"/>
              </a:spcBef>
              <a:buNone/>
              <a:defRPr sz="1200" b="1"/>
            </a:lvl5pPr>
          </a:lstStyle>
          <a:p>
            <a:pPr lvl="0"/>
            <a:r>
              <a:rPr lang="en-US"/>
              <a:t>Click to text</a:t>
            </a:r>
          </a:p>
        </p:txBody>
      </p:sp>
    </p:spTree>
    <p:extLst>
      <p:ext uri="{BB962C8B-B14F-4D97-AF65-F5344CB8AC3E}">
        <p14:creationId xmlns:p14="http://schemas.microsoft.com/office/powerpoint/2010/main" val="1980593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lette Balance act">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cap="all" baseline="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901903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mersive palette Balancing Act">
    <p:bg>
      <p:bgPr>
        <a:solidFill>
          <a:schemeClr val="accent5"/>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0869985-B973-4011-9FA2-83D7EBB2EA53}"/>
              </a:ext>
            </a:extLst>
          </p:cNvPr>
          <p:cNvSpPr/>
          <p:nvPr userDrawn="1"/>
        </p:nvSpPr>
        <p:spPr>
          <a:xfrm>
            <a:off x="0" y="2400300"/>
            <a:ext cx="4267200" cy="4457700"/>
          </a:xfrm>
          <a:prstGeom prst="rect">
            <a:avLst/>
          </a:prstGeom>
          <a:solidFill>
            <a:srgbClr val="D293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99032"/>
            <a:ext cx="3619501" cy="877824"/>
          </a:xfrm>
        </p:spPr>
        <p:txBody>
          <a:bodyPr/>
          <a:lstStyle>
            <a:lvl1pPr>
              <a:defRPr cap="all" baseline="0">
                <a:solidFill>
                  <a:schemeClr val="bg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bg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254500" y="0"/>
            <a:ext cx="7480300" cy="6858000"/>
          </a:xfrm>
          <a:prstGeom prst="rect">
            <a:avLst/>
          </a:prstGeom>
        </p:spPr>
        <p:txBody>
          <a:bodyPr anchor="ctr"/>
          <a:lstStyle>
            <a:lvl1pPr marL="0" indent="0" algn="ctr">
              <a:buNone/>
              <a:defRPr>
                <a:solidFill>
                  <a:schemeClr val="bg1"/>
                </a:solidFill>
              </a:defRPr>
            </a:lvl1pPr>
          </a:lstStyle>
          <a:p>
            <a:endParaRPr lang="en-US" dirty="0"/>
          </a:p>
        </p:txBody>
      </p:sp>
      <p:sp>
        <p:nvSpPr>
          <p:cNvPr id="8" name="Rectangle 7">
            <a:extLst>
              <a:ext uri="{FF2B5EF4-FFF2-40B4-BE49-F238E27FC236}">
                <a16:creationId xmlns:a16="http://schemas.microsoft.com/office/drawing/2014/main" id="{E75D44F0-DADD-4DCC-82EC-FDB3E9878AA9}"/>
              </a:ext>
            </a:extLst>
          </p:cNvPr>
          <p:cNvSpPr/>
          <p:nvPr userDrawn="1"/>
        </p:nvSpPr>
        <p:spPr>
          <a:xfrm>
            <a:off x="11734800" y="4445000"/>
            <a:ext cx="457200" cy="2413000"/>
          </a:xfrm>
          <a:prstGeom prst="rect">
            <a:avLst/>
          </a:prstGeom>
          <a:solidFill>
            <a:srgbClr val="88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8CFE2C9-8B6E-4DDA-A5EA-04581F7629F0}"/>
              </a:ext>
            </a:extLst>
          </p:cNvPr>
          <p:cNvSpPr/>
          <p:nvPr userDrawn="1"/>
        </p:nvSpPr>
        <p:spPr>
          <a:xfrm>
            <a:off x="11734800" y="0"/>
            <a:ext cx="457200" cy="4462272"/>
          </a:xfrm>
          <a:prstGeom prst="rect">
            <a:avLst/>
          </a:prstGeom>
          <a:solidFill>
            <a:srgbClr val="86A2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182342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9" name="Rectangle 8" hidden="1"/>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12" name="Title 1">
            <a:extLst>
              <a:ext uri="{FF2B5EF4-FFF2-40B4-BE49-F238E27FC236}">
                <a16:creationId xmlns:a16="http://schemas.microsoft.com/office/drawing/2014/main" id="{96FEDCD9-19A7-423B-ABE0-DDD032DE8879}"/>
              </a:ext>
            </a:extLst>
          </p:cNvPr>
          <p:cNvSpPr>
            <a:spLocks noGrp="1"/>
          </p:cNvSpPr>
          <p:nvPr>
            <p:ph type="title"/>
          </p:nvPr>
        </p:nvSpPr>
        <p:spPr>
          <a:xfrm>
            <a:off x="457199" y="914400"/>
            <a:ext cx="7467601" cy="1572768"/>
          </a:xfrm>
        </p:spPr>
        <p:txBody>
          <a:bodyPr/>
          <a:lstStyle>
            <a:lvl1pPr>
              <a:lnSpc>
                <a:spcPts val="4600"/>
              </a:lnSpc>
              <a:defRPr/>
            </a:lvl1pPr>
          </a:lstStyle>
          <a:p>
            <a:r>
              <a:rPr lang="en-US" dirty="0"/>
              <a:t>Click to edit Master title style</a:t>
            </a:r>
          </a:p>
        </p:txBody>
      </p:sp>
      <p:sp>
        <p:nvSpPr>
          <p:cNvPr id="14" name="Text Placeholder 9">
            <a:extLst>
              <a:ext uri="{FF2B5EF4-FFF2-40B4-BE49-F238E27FC236}">
                <a16:creationId xmlns:a16="http://schemas.microsoft.com/office/drawing/2014/main" id="{EBD7372B-17B4-4062-8BFA-745581B27349}"/>
              </a:ext>
            </a:extLst>
          </p:cNvPr>
          <p:cNvSpPr>
            <a:spLocks noGrp="1"/>
          </p:cNvSpPr>
          <p:nvPr>
            <p:ph type="body" sz="quarter" idx="14" hasCustomPrompt="1"/>
          </p:nvPr>
        </p:nvSpPr>
        <p:spPr>
          <a:xfrm>
            <a:off x="457200" y="2540000"/>
            <a:ext cx="6591300" cy="3403600"/>
          </a:xfrm>
          <a:prstGeom prst="rect">
            <a:avLst/>
          </a:prstGeom>
        </p:spPr>
        <p:txBody>
          <a:bodyPr/>
          <a:lstStyle>
            <a:lvl1pPr marL="342900" indent="-342900">
              <a:lnSpc>
                <a:spcPts val="3000"/>
              </a:lnSpc>
              <a:spcBef>
                <a:spcPts val="0"/>
              </a:spcBef>
              <a:buFont typeface="+mj-lt"/>
              <a:buAutoNum type="arabicPeriod"/>
              <a:defRPr sz="18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dirty="0"/>
              <a:t>Click to edit text</a:t>
            </a:r>
          </a:p>
        </p:txBody>
      </p:sp>
      <p:sp>
        <p:nvSpPr>
          <p:cNvPr id="3" name="Picture Placeholder 2">
            <a:extLst>
              <a:ext uri="{FF2B5EF4-FFF2-40B4-BE49-F238E27FC236}">
                <a16:creationId xmlns:a16="http://schemas.microsoft.com/office/drawing/2014/main" id="{C09A28F9-9D68-48A2-A1AD-C1C318C0EC8D}"/>
              </a:ext>
            </a:extLst>
          </p:cNvPr>
          <p:cNvSpPr>
            <a:spLocks noGrp="1"/>
          </p:cNvSpPr>
          <p:nvPr>
            <p:ph type="pic" sz="quarter" idx="15"/>
          </p:nvPr>
        </p:nvSpPr>
        <p:spPr>
          <a:xfrm>
            <a:off x="8115300" y="1384300"/>
            <a:ext cx="3410712" cy="4572000"/>
          </a:xfrm>
          <a:prstGeom prst="roundRect">
            <a:avLst>
              <a:gd name="adj" fmla="val 2543"/>
            </a:avLst>
          </a:prstGeom>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2185836540"/>
      </p:ext>
    </p:extLst>
  </p:cSld>
  <p:clrMapOvr>
    <a:masterClrMapping/>
  </p:clrMapOvr>
  <p:extLst>
    <p:ext uri="{DCECCB84-F9BA-43D5-87BE-67443E8EF086}">
      <p15:sldGuideLst xmlns:p15="http://schemas.microsoft.com/office/powerpoint/2012/main">
        <p15:guide id="1" orient="horz" pos="1032" userDrawn="1">
          <p15:clr>
            <a:srgbClr val="FBAE40"/>
          </p15:clr>
        </p15:guide>
        <p15:guide id="2" pos="33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lette Wellspring">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b"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2205942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mersive palette Wellspring">
    <p:bg>
      <p:bgPr>
        <a:solidFill>
          <a:schemeClr val="tx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86ECD6-DF3C-4CA6-9A77-ED32AC37F81F}"/>
              </a:ext>
            </a:extLst>
          </p:cNvPr>
          <p:cNvSpPr/>
          <p:nvPr userDrawn="1"/>
        </p:nvSpPr>
        <p:spPr>
          <a:xfrm>
            <a:off x="0" y="0"/>
            <a:ext cx="2445488"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D3F081E-4462-4B33-A41E-0432A3B439D9}"/>
              </a:ext>
            </a:extLst>
          </p:cNvPr>
          <p:cNvSpPr/>
          <p:nvPr userDrawn="1"/>
        </p:nvSpPr>
        <p:spPr>
          <a:xfrm rot="5400000">
            <a:off x="10740656" y="5406656"/>
            <a:ext cx="2445488" cy="457200"/>
          </a:xfrm>
          <a:prstGeom prst="rect">
            <a:avLst/>
          </a:prstGeom>
          <a:solidFill>
            <a:srgbClr val="8A58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05FA2D1-6BF4-4194-B815-8C66D013FD27}"/>
              </a:ext>
            </a:extLst>
          </p:cNvPr>
          <p:cNvSpPr/>
          <p:nvPr userDrawn="1"/>
        </p:nvSpPr>
        <p:spPr>
          <a:xfrm>
            <a:off x="7982712" y="495300"/>
            <a:ext cx="3753612" cy="5943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88F0DF-BC0B-473C-82DC-7FC46D38FAC1}"/>
              </a:ext>
            </a:extLst>
          </p:cNvPr>
          <p:cNvSpPr/>
          <p:nvPr userDrawn="1"/>
        </p:nvSpPr>
        <p:spPr>
          <a:xfrm>
            <a:off x="4251158" y="495300"/>
            <a:ext cx="3787056" cy="594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779776"/>
            <a:ext cx="3465576" cy="3255264"/>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4709160" y="960120"/>
            <a:ext cx="6574536" cy="5074920"/>
          </a:xfrm>
          <a:prstGeom prst="rect">
            <a:avLst/>
          </a:prstGeom>
        </p:spPr>
        <p:txBody>
          <a:bodyPr anchor="ctr"/>
          <a:lstStyle>
            <a:lvl1pPr marL="0" indent="0" algn="ctr">
              <a:buNone/>
              <a:defRPr>
                <a:solidFill>
                  <a:schemeClr val="bg1"/>
                </a:solidFill>
              </a:defRPr>
            </a:lvl1pPr>
          </a:lstStyle>
          <a:p>
            <a:endParaRPr lang="en-US" dirty="0"/>
          </a:p>
        </p:txBody>
      </p:sp>
      <p:sp>
        <p:nvSpPr>
          <p:cNvPr id="13" name="Rectangle 12">
            <a:extLst>
              <a:ext uri="{FF2B5EF4-FFF2-40B4-BE49-F238E27FC236}">
                <a16:creationId xmlns:a16="http://schemas.microsoft.com/office/drawing/2014/main" id="{FDF3E524-6AEB-4529-804C-0B9CD9992050}"/>
              </a:ext>
            </a:extLst>
          </p:cNvPr>
          <p:cNvSpPr/>
          <p:nvPr userDrawn="1"/>
        </p:nvSpPr>
        <p:spPr>
          <a:xfrm>
            <a:off x="228600" y="241300"/>
            <a:ext cx="11772900" cy="6400800"/>
          </a:xfrm>
          <a:prstGeom prst="rect">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4CFF2CAC-AD21-48FA-AD68-A643AAA6A8C4}"/>
              </a:ext>
            </a:extLst>
          </p:cNvPr>
          <p:cNvCxnSpPr>
            <a:cxnSpLocks/>
          </p:cNvCxnSpPr>
          <p:nvPr userDrawn="1"/>
        </p:nvCxnSpPr>
        <p:spPr>
          <a:xfrm>
            <a:off x="228600" y="2415910"/>
            <a:ext cx="4022558" cy="0"/>
          </a:xfrm>
          <a:prstGeom prst="line">
            <a:avLst/>
          </a:prstGeom>
          <a:ln w="254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1371600"/>
            <a:ext cx="3619501" cy="877824"/>
          </a:xfrm>
        </p:spPr>
        <p:txBody>
          <a:bodyPr/>
          <a:lstStyle>
            <a:lvl1pPr>
              <a:lnSpc>
                <a:spcPts val="4320"/>
              </a:lnSpc>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12255900"/>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tte Star of the show">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79CA9-81D6-424A-8046-4B56E1D25059}"/>
              </a:ext>
            </a:extLst>
          </p:cNvPr>
          <p:cNvSpPr>
            <a:spLocks noGrp="1"/>
          </p:cNvSpPr>
          <p:nvPr>
            <p:ph type="title" hasCustomPrompt="1"/>
          </p:nvPr>
        </p:nvSpPr>
        <p:spPr>
          <a:xfrm>
            <a:off x="457199" y="2569464"/>
            <a:ext cx="3619501" cy="1179576"/>
          </a:xfrm>
        </p:spPr>
        <p:txBody>
          <a:bodyPr anchor="t" anchorCtr="0">
            <a:normAutofit/>
          </a:bodyPr>
          <a:lstStyle>
            <a:lvl1pPr>
              <a:lnSpc>
                <a:spcPts val="4000"/>
              </a:lnSpc>
              <a:defRPr sz="3200"/>
            </a:lvl1pPr>
          </a:lstStyle>
          <a:p>
            <a:r>
              <a:rPr lang="en-US" dirty="0"/>
              <a:t>Click to edit title</a:t>
            </a:r>
          </a:p>
        </p:txBody>
      </p:sp>
      <p:sp>
        <p:nvSpPr>
          <p:cNvPr id="9" name="Picture Placeholder 8">
            <a:extLst>
              <a:ext uri="{FF2B5EF4-FFF2-40B4-BE49-F238E27FC236}">
                <a16:creationId xmlns:a16="http://schemas.microsoft.com/office/drawing/2014/main" id="{B2F51F73-5064-47F8-83FD-440E0ED1950B}"/>
              </a:ext>
            </a:extLst>
          </p:cNvPr>
          <p:cNvSpPr>
            <a:spLocks noGrp="1"/>
          </p:cNvSpPr>
          <p:nvPr>
            <p:ph type="pic" sz="quarter" idx="13"/>
          </p:nvPr>
        </p:nvSpPr>
        <p:spPr>
          <a:xfrm>
            <a:off x="4279392" y="1463040"/>
            <a:ext cx="1499616" cy="2194560"/>
          </a:xfrm>
          <a:prstGeom prst="rect">
            <a:avLst/>
          </a:prstGeom>
        </p:spPr>
        <p:txBody>
          <a:bodyPr/>
          <a:lstStyle>
            <a:lvl1pPr>
              <a:defRPr sz="2000"/>
            </a:lvl1pPr>
          </a:lstStyle>
          <a:p>
            <a:endParaRPr lang="en-US" dirty="0"/>
          </a:p>
        </p:txBody>
      </p:sp>
      <p:sp>
        <p:nvSpPr>
          <p:cNvPr id="18" name="Picture Placeholder 8">
            <a:extLst>
              <a:ext uri="{FF2B5EF4-FFF2-40B4-BE49-F238E27FC236}">
                <a16:creationId xmlns:a16="http://schemas.microsoft.com/office/drawing/2014/main" id="{06FF689A-8221-42E8-96D4-ED4D3AD501F8}"/>
              </a:ext>
            </a:extLst>
          </p:cNvPr>
          <p:cNvSpPr>
            <a:spLocks noGrp="1"/>
          </p:cNvSpPr>
          <p:nvPr>
            <p:ph type="pic" sz="quarter" idx="14"/>
          </p:nvPr>
        </p:nvSpPr>
        <p:spPr>
          <a:xfrm>
            <a:off x="6227064" y="1463040"/>
            <a:ext cx="1499616" cy="2194560"/>
          </a:xfrm>
          <a:prstGeom prst="rect">
            <a:avLst/>
          </a:prstGeom>
        </p:spPr>
        <p:txBody>
          <a:bodyPr/>
          <a:lstStyle>
            <a:lvl1pPr>
              <a:defRPr sz="2000"/>
            </a:lvl1pPr>
          </a:lstStyle>
          <a:p>
            <a:endParaRPr lang="en-US" dirty="0"/>
          </a:p>
        </p:txBody>
      </p:sp>
      <p:sp>
        <p:nvSpPr>
          <p:cNvPr id="19" name="Picture Placeholder 8">
            <a:extLst>
              <a:ext uri="{FF2B5EF4-FFF2-40B4-BE49-F238E27FC236}">
                <a16:creationId xmlns:a16="http://schemas.microsoft.com/office/drawing/2014/main" id="{96424DB2-4D46-493F-A5B8-8901EDA394F2}"/>
              </a:ext>
            </a:extLst>
          </p:cNvPr>
          <p:cNvSpPr>
            <a:spLocks noGrp="1"/>
          </p:cNvSpPr>
          <p:nvPr>
            <p:ph type="pic" sz="quarter" idx="15"/>
          </p:nvPr>
        </p:nvSpPr>
        <p:spPr>
          <a:xfrm>
            <a:off x="8174736" y="1463040"/>
            <a:ext cx="1499616" cy="2194560"/>
          </a:xfrm>
          <a:prstGeom prst="rect">
            <a:avLst/>
          </a:prstGeom>
        </p:spPr>
        <p:txBody>
          <a:bodyPr/>
          <a:lstStyle>
            <a:lvl1pPr>
              <a:defRPr sz="2000"/>
            </a:lvl1pPr>
          </a:lstStyle>
          <a:p>
            <a:endParaRPr lang="en-US" dirty="0"/>
          </a:p>
        </p:txBody>
      </p:sp>
      <p:sp>
        <p:nvSpPr>
          <p:cNvPr id="20" name="Picture Placeholder 8">
            <a:extLst>
              <a:ext uri="{FF2B5EF4-FFF2-40B4-BE49-F238E27FC236}">
                <a16:creationId xmlns:a16="http://schemas.microsoft.com/office/drawing/2014/main" id="{0AF2B6E1-5738-41B1-8C15-EA6715490140}"/>
              </a:ext>
            </a:extLst>
          </p:cNvPr>
          <p:cNvSpPr>
            <a:spLocks noGrp="1"/>
          </p:cNvSpPr>
          <p:nvPr>
            <p:ph type="pic" sz="quarter" idx="16"/>
          </p:nvPr>
        </p:nvSpPr>
        <p:spPr>
          <a:xfrm>
            <a:off x="10122408" y="1463040"/>
            <a:ext cx="1499616" cy="2194560"/>
          </a:xfrm>
          <a:prstGeom prst="rect">
            <a:avLst/>
          </a:prstGeom>
        </p:spPr>
        <p:txBody>
          <a:bodyPr/>
          <a:lstStyle>
            <a:lvl1pPr>
              <a:defRPr sz="2000"/>
            </a:lvl1pPr>
          </a:lstStyle>
          <a:p>
            <a:endParaRPr lang="en-US" dirty="0"/>
          </a:p>
        </p:txBody>
      </p:sp>
      <p:sp>
        <p:nvSpPr>
          <p:cNvPr id="21" name="Picture Placeholder 8">
            <a:extLst>
              <a:ext uri="{FF2B5EF4-FFF2-40B4-BE49-F238E27FC236}">
                <a16:creationId xmlns:a16="http://schemas.microsoft.com/office/drawing/2014/main" id="{6C8D73EB-347C-4E13-94C8-FA8FADE46559}"/>
              </a:ext>
            </a:extLst>
          </p:cNvPr>
          <p:cNvSpPr>
            <a:spLocks noGrp="1"/>
          </p:cNvSpPr>
          <p:nvPr>
            <p:ph type="pic" sz="quarter" idx="17"/>
          </p:nvPr>
        </p:nvSpPr>
        <p:spPr>
          <a:xfrm>
            <a:off x="4279392" y="4087368"/>
            <a:ext cx="1499616" cy="2194560"/>
          </a:xfrm>
          <a:prstGeom prst="rect">
            <a:avLst/>
          </a:prstGeom>
        </p:spPr>
        <p:txBody>
          <a:bodyPr/>
          <a:lstStyle>
            <a:lvl1pPr>
              <a:defRPr sz="2000"/>
            </a:lvl1pPr>
          </a:lstStyle>
          <a:p>
            <a:endParaRPr lang="en-US" dirty="0"/>
          </a:p>
        </p:txBody>
      </p:sp>
      <p:sp>
        <p:nvSpPr>
          <p:cNvPr id="22" name="Picture Placeholder 8">
            <a:extLst>
              <a:ext uri="{FF2B5EF4-FFF2-40B4-BE49-F238E27FC236}">
                <a16:creationId xmlns:a16="http://schemas.microsoft.com/office/drawing/2014/main" id="{9DFA5C56-9B47-4F87-8E12-30A936274F1B}"/>
              </a:ext>
            </a:extLst>
          </p:cNvPr>
          <p:cNvSpPr>
            <a:spLocks noGrp="1"/>
          </p:cNvSpPr>
          <p:nvPr>
            <p:ph type="pic" sz="quarter" idx="18"/>
          </p:nvPr>
        </p:nvSpPr>
        <p:spPr>
          <a:xfrm>
            <a:off x="6227064" y="4087368"/>
            <a:ext cx="1499616" cy="2194560"/>
          </a:xfrm>
          <a:prstGeom prst="rect">
            <a:avLst/>
          </a:prstGeom>
        </p:spPr>
        <p:txBody>
          <a:bodyPr/>
          <a:lstStyle>
            <a:lvl1pPr>
              <a:defRPr sz="2000"/>
            </a:lvl1pPr>
          </a:lstStyle>
          <a:p>
            <a:endParaRPr lang="en-US" dirty="0"/>
          </a:p>
        </p:txBody>
      </p:sp>
      <p:sp>
        <p:nvSpPr>
          <p:cNvPr id="23" name="Picture Placeholder 8">
            <a:extLst>
              <a:ext uri="{FF2B5EF4-FFF2-40B4-BE49-F238E27FC236}">
                <a16:creationId xmlns:a16="http://schemas.microsoft.com/office/drawing/2014/main" id="{1E3B5888-98ED-48E4-8AA8-5BAB43F8516C}"/>
              </a:ext>
            </a:extLst>
          </p:cNvPr>
          <p:cNvSpPr>
            <a:spLocks noGrp="1"/>
          </p:cNvSpPr>
          <p:nvPr>
            <p:ph type="pic" sz="quarter" idx="19"/>
          </p:nvPr>
        </p:nvSpPr>
        <p:spPr>
          <a:xfrm>
            <a:off x="8174736" y="4087368"/>
            <a:ext cx="1499616" cy="2194560"/>
          </a:xfrm>
          <a:prstGeom prst="rect">
            <a:avLst/>
          </a:prstGeom>
        </p:spPr>
        <p:txBody>
          <a:bodyPr/>
          <a:lstStyle>
            <a:lvl1pPr>
              <a:defRPr sz="2000"/>
            </a:lvl1pPr>
          </a:lstStyle>
          <a:p>
            <a:endParaRPr lang="en-US" dirty="0"/>
          </a:p>
        </p:txBody>
      </p:sp>
      <p:sp>
        <p:nvSpPr>
          <p:cNvPr id="24" name="Picture Placeholder 8">
            <a:extLst>
              <a:ext uri="{FF2B5EF4-FFF2-40B4-BE49-F238E27FC236}">
                <a16:creationId xmlns:a16="http://schemas.microsoft.com/office/drawing/2014/main" id="{569C9EE3-34D1-4DE0-B06C-2F6212F7C329}"/>
              </a:ext>
            </a:extLst>
          </p:cNvPr>
          <p:cNvSpPr>
            <a:spLocks noGrp="1"/>
          </p:cNvSpPr>
          <p:nvPr>
            <p:ph type="pic" sz="quarter" idx="20"/>
          </p:nvPr>
        </p:nvSpPr>
        <p:spPr>
          <a:xfrm>
            <a:off x="10122408" y="4087368"/>
            <a:ext cx="1499616" cy="2194560"/>
          </a:xfrm>
          <a:prstGeom prst="rect">
            <a:avLst/>
          </a:prstGeom>
        </p:spPr>
        <p:txBody>
          <a:bodyPr/>
          <a:lstStyle>
            <a:lvl1pPr>
              <a:defRPr sz="2000"/>
            </a:lvl1pPr>
          </a:lstStyle>
          <a:p>
            <a:endParaRPr lang="en-US" dirty="0"/>
          </a:p>
        </p:txBody>
      </p:sp>
    </p:spTree>
    <p:extLst>
      <p:ext uri="{BB962C8B-B14F-4D97-AF65-F5344CB8AC3E}">
        <p14:creationId xmlns:p14="http://schemas.microsoft.com/office/powerpoint/2010/main" val="1553920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mersive palette Star of the show">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462B86F-90E5-425E-9F83-8477D8111E1D}"/>
              </a:ext>
            </a:extLst>
          </p:cNvPr>
          <p:cNvSpPr/>
          <p:nvPr userDrawn="1"/>
        </p:nvSpPr>
        <p:spPr>
          <a:xfrm>
            <a:off x="0" y="495300"/>
            <a:ext cx="6057900" cy="133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F5269853-3C2C-4F9C-B1BB-E00F7A1DB9E1}"/>
              </a:ext>
            </a:extLst>
          </p:cNvPr>
          <p:cNvSpPr/>
          <p:nvPr userDrawn="1"/>
        </p:nvSpPr>
        <p:spPr>
          <a:xfrm>
            <a:off x="6530703" y="495300"/>
            <a:ext cx="2931587" cy="2628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3759D58-52AF-4785-8A33-F528F46D88A3}"/>
              </a:ext>
            </a:extLst>
          </p:cNvPr>
          <p:cNvSpPr/>
          <p:nvPr userDrawn="1"/>
        </p:nvSpPr>
        <p:spPr>
          <a:xfrm>
            <a:off x="8852618" y="3863713"/>
            <a:ext cx="2921000" cy="2590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D3E0F4-EC0D-43C2-AC84-A53134C8566E}"/>
              </a:ext>
            </a:extLst>
          </p:cNvPr>
          <p:cNvSpPr/>
          <p:nvPr userDrawn="1"/>
        </p:nvSpPr>
        <p:spPr>
          <a:xfrm>
            <a:off x="228600" y="241300"/>
            <a:ext cx="11772900" cy="6400800"/>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379CA9-81D6-424A-8046-4B56E1D25059}"/>
              </a:ext>
            </a:extLst>
          </p:cNvPr>
          <p:cNvSpPr>
            <a:spLocks noGrp="1"/>
          </p:cNvSpPr>
          <p:nvPr>
            <p:ph type="title"/>
          </p:nvPr>
        </p:nvSpPr>
        <p:spPr>
          <a:xfrm>
            <a:off x="457199" y="914400"/>
            <a:ext cx="5638801" cy="1572126"/>
          </a:xfrm>
        </p:spPr>
        <p:txBody>
          <a:bodyPr anchor="t" anchorCtr="0">
            <a:noAutofit/>
          </a:bodyPr>
          <a:lstStyle>
            <a:lvl1pPr>
              <a:defRPr>
                <a:solidFill>
                  <a:schemeClr val="tx1"/>
                </a:solidFill>
              </a:defRPr>
            </a:lvl1pPr>
          </a:lstStyle>
          <a:p>
            <a:r>
              <a:rPr lang="en-US" dirty="0"/>
              <a:t>Click to edit Master title style</a:t>
            </a:r>
          </a:p>
        </p:txBody>
      </p:sp>
      <p:sp>
        <p:nvSpPr>
          <p:cNvPr id="10" name="Text Placeholder 9">
            <a:extLst>
              <a:ext uri="{FF2B5EF4-FFF2-40B4-BE49-F238E27FC236}">
                <a16:creationId xmlns:a16="http://schemas.microsoft.com/office/drawing/2014/main" id="{2A60302F-65DB-4E93-B6C3-49E64C44FB53}"/>
              </a:ext>
            </a:extLst>
          </p:cNvPr>
          <p:cNvSpPr>
            <a:spLocks noGrp="1"/>
          </p:cNvSpPr>
          <p:nvPr>
            <p:ph type="body" sz="quarter" idx="14" hasCustomPrompt="1"/>
          </p:nvPr>
        </p:nvSpPr>
        <p:spPr>
          <a:xfrm>
            <a:off x="457200" y="2489200"/>
            <a:ext cx="5202936" cy="3547872"/>
          </a:xfrm>
          <a:prstGeom prst="rect">
            <a:avLst/>
          </a:prstGeom>
        </p:spPr>
        <p:txBody>
          <a:bodyPr/>
          <a:lstStyle>
            <a:lvl1pPr marL="0" indent="0">
              <a:lnSpc>
                <a:spcPts val="3000"/>
              </a:lnSpc>
              <a:spcBef>
                <a:spcPts val="0"/>
              </a:spcBef>
              <a:buNone/>
              <a:defRPr sz="1800">
                <a:solidFill>
                  <a:schemeClr val="tx1"/>
                </a:solidFill>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a:t>Click to edit text</a:t>
            </a:r>
          </a:p>
        </p:txBody>
      </p:sp>
      <p:sp>
        <p:nvSpPr>
          <p:cNvPr id="7" name="Picture Placeholder 6">
            <a:extLst>
              <a:ext uri="{FF2B5EF4-FFF2-40B4-BE49-F238E27FC236}">
                <a16:creationId xmlns:a16="http://schemas.microsoft.com/office/drawing/2014/main" id="{9A66F217-0E52-4AD8-82BA-AB332C59638C}"/>
              </a:ext>
            </a:extLst>
          </p:cNvPr>
          <p:cNvSpPr>
            <a:spLocks noGrp="1"/>
          </p:cNvSpPr>
          <p:nvPr>
            <p:ph type="pic" sz="quarter" idx="15"/>
          </p:nvPr>
        </p:nvSpPr>
        <p:spPr>
          <a:xfrm>
            <a:off x="6997700" y="914400"/>
            <a:ext cx="4334256" cy="5093208"/>
          </a:xfrm>
          <a:prstGeom prst="rect">
            <a:avLst/>
          </a:prstGeom>
          <a:solidFill>
            <a:schemeClr val="accent3"/>
          </a:solidFill>
        </p:spPr>
        <p:txBody>
          <a:bodyPr anchor="ctr"/>
          <a:lstStyle>
            <a:lvl1pPr marL="0" indent="0" algn="ctr">
              <a:buNone/>
              <a:defRPr/>
            </a:lvl1pPr>
          </a:lstStyle>
          <a:p>
            <a:endParaRPr lang="en-US" dirty="0"/>
          </a:p>
        </p:txBody>
      </p:sp>
    </p:spTree>
    <p:extLst>
      <p:ext uri="{BB962C8B-B14F-4D97-AF65-F5344CB8AC3E}">
        <p14:creationId xmlns:p14="http://schemas.microsoft.com/office/powerpoint/2010/main" val="318036680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6/12/22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263488725"/>
      </p:ext>
    </p:extLst>
  </p:cSld>
  <p:clrMap bg1="lt1" tx1="dk1" bg2="lt2" tx2="dk2" accent1="accent1" accent2="accent2" accent3="accent3" accent4="accent4" accent5="accent5" accent6="accent6" hlink="hlink" folHlink="folHlink"/>
  <p:sldLayoutIdLst>
    <p:sldLayoutId id="2147483688" r:id="rId1"/>
    <p:sldLayoutId id="2147483700" r:id="rId2"/>
    <p:sldLayoutId id="2147483701" r:id="rId3"/>
    <p:sldLayoutId id="2147483702" r:id="rId4"/>
    <p:sldLayoutId id="2147483662" r:id="rId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6/12/22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911603562"/>
      </p:ext>
    </p:extLst>
  </p:cSld>
  <p:clrMap bg1="lt1" tx1="dk1" bg2="lt2" tx2="dk2" accent1="accent1" accent2="accent2" accent3="accent3" accent4="accent4" accent5="accent5" accent6="accent6" hlink="hlink" folHlink="folHlink"/>
  <p:sldLayoutIdLst>
    <p:sldLayoutId id="2147483729" r:id="rId1"/>
    <p:sldLayoutId id="2147483711"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6/12/22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1044508539"/>
      </p:ext>
    </p:extLst>
  </p:cSld>
  <p:clrMap bg1="lt1" tx1="dk1" bg2="lt2" tx2="dk2" accent1="accent1" accent2="accent2" accent3="accent3" accent4="accent4" accent5="accent5" accent6="accent6" hlink="hlink" folHlink="folHlink"/>
  <p:sldLayoutIdLst>
    <p:sldLayoutId id="2147483730" r:id="rId1"/>
    <p:sldLayoutId id="2147483723"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80DF88-AC53-41A3-8067-D7E6D5DB195F}"/>
              </a:ext>
            </a:extLst>
          </p:cNvPr>
          <p:cNvSpPr>
            <a:spLocks noGrp="1"/>
          </p:cNvSpPr>
          <p:nvPr>
            <p:ph type="title"/>
          </p:nvPr>
        </p:nvSpPr>
        <p:spPr>
          <a:xfrm>
            <a:off x="457199" y="914400"/>
            <a:ext cx="11174819" cy="903767"/>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a:extLst>
              <a:ext uri="{FF2B5EF4-FFF2-40B4-BE49-F238E27FC236}">
                <a16:creationId xmlns:a16="http://schemas.microsoft.com/office/drawing/2014/main" id="{EA4755C1-18CC-4FD3-A030-3DAF469919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10904-DE8F-4B8E-99C6-5AFA03672FFA}" type="datetimeFigureOut">
              <a:rPr lang="en-US" smtClean="0"/>
              <a:t>6/12/22</a:t>
            </a:fld>
            <a:endParaRPr lang="en-US" dirty="0"/>
          </a:p>
        </p:txBody>
      </p:sp>
      <p:sp>
        <p:nvSpPr>
          <p:cNvPr id="5" name="Footer Placeholder 4">
            <a:extLst>
              <a:ext uri="{FF2B5EF4-FFF2-40B4-BE49-F238E27FC236}">
                <a16:creationId xmlns:a16="http://schemas.microsoft.com/office/drawing/2014/main" id="{A8E029F1-B791-445F-A184-90CC7A1BEC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D98767-7C9E-42DE-9782-D932A0FF1B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5FADE3-B84E-4AF7-91CC-AB47E1A43619}" type="slidenum">
              <a:rPr lang="en-US" smtClean="0"/>
              <a:t>‹#›</a:t>
            </a:fld>
            <a:endParaRPr lang="en-US" dirty="0"/>
          </a:p>
        </p:txBody>
      </p:sp>
    </p:spTree>
    <p:extLst>
      <p:ext uri="{BB962C8B-B14F-4D97-AF65-F5344CB8AC3E}">
        <p14:creationId xmlns:p14="http://schemas.microsoft.com/office/powerpoint/2010/main" val="2032013640"/>
      </p:ext>
    </p:extLst>
  </p:cSld>
  <p:clrMap bg1="lt1" tx1="dk1" bg2="lt2" tx2="dk2" accent1="accent1" accent2="accent2" accent3="accent3" accent4="accent4" accent5="accent5" accent6="accent6" hlink="hlink" folHlink="folHlink"/>
  <p:sldLayoutIdLst>
    <p:sldLayoutId id="2147483731" r:id="rId1"/>
    <p:sldLayoutId id="2147483704" r:id="rId2"/>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112" userDrawn="1">
          <p15:clr>
            <a:srgbClr val="F26B43"/>
          </p15:clr>
        </p15:guide>
        <p15:guide id="2" pos="2568" userDrawn="1">
          <p15:clr>
            <a:srgbClr val="F26B43"/>
          </p15:clr>
        </p15:guide>
        <p15:guide id="3" pos="288" userDrawn="1">
          <p15:clr>
            <a:srgbClr val="5ACBF0"/>
          </p15:clr>
        </p15:guide>
        <p15:guide id="4" pos="7392" userDrawn="1">
          <p15:clr>
            <a:srgbClr val="5ACBF0"/>
          </p15:clr>
        </p15:guide>
        <p15:guide id="5" orient="horz" pos="576" userDrawn="1">
          <p15:clr>
            <a:srgbClr val="5ACBF0"/>
          </p15:clr>
        </p15:guide>
        <p15:guide id="6" orient="horz" pos="3744"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superawesomevectors.deviantart.com/art/Vector-colorful-frames-background-design-456736690" TargetMode="External"/><Relationship Id="rId2" Type="http://schemas.openxmlformats.org/officeDocument/2006/relationships/image" Target="../media/image8.jpg"/><Relationship Id="rId1" Type="http://schemas.openxmlformats.org/officeDocument/2006/relationships/slideLayout" Target="../slideLayouts/slideLayout9.xml"/><Relationship Id="rId4" Type="http://schemas.openxmlformats.org/officeDocument/2006/relationships/hyperlink" Target="https://creativecommons.org/licenses/by/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peoplematters.in/article/hr-ready/developing-employee-skills-achieve-organizational-objectives-11997" TargetMode="External"/><Relationship Id="rId2" Type="http://schemas.openxmlformats.org/officeDocument/2006/relationships/image" Target="../media/image9.jpg"/><Relationship Id="rId1" Type="http://schemas.openxmlformats.org/officeDocument/2006/relationships/slideLayout" Target="../slideLayouts/slideLayout11.xml"/><Relationship Id="rId4" Type="http://schemas.openxmlformats.org/officeDocument/2006/relationships/hyperlink" Target="https://creativecommons.org/licenses/by-nc-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snm.kku.ac.th/learning/course/module/73-project-implementation" TargetMode="External"/><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hyperlink" Target="https://creativecommons.org/licenses/by/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ducationisthebeginning.blogspot.com/2016/03/evaluating-clil-e-project.html" TargetMode="External"/><Relationship Id="rId2" Type="http://schemas.openxmlformats.org/officeDocument/2006/relationships/image" Target="../media/image11.png"/><Relationship Id="rId1" Type="http://schemas.openxmlformats.org/officeDocument/2006/relationships/slideLayout" Target="../slideLayouts/slideLayout11.xml"/><Relationship Id="rId4" Type="http://schemas.openxmlformats.org/officeDocument/2006/relationships/hyperlink" Target="https://creativecommons.org/licenses/by-nc-sa/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sheninger.blogspot.com/2019/10/dont-forget-closure.html" TargetMode="External"/><Relationship Id="rId2" Type="http://schemas.openxmlformats.org/officeDocument/2006/relationships/image" Target="../media/image12.jpg"/><Relationship Id="rId1" Type="http://schemas.openxmlformats.org/officeDocument/2006/relationships/slideLayout" Target="../slideLayouts/slideLayout11.xml"/><Relationship Id="rId4" Type="http://schemas.openxmlformats.org/officeDocument/2006/relationships/hyperlink" Target="https://creativecommons.org/licenses/by/3.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gsouto-digitalteacher.blogspot.com/2011/08/new-words-in-concise-oxford-dictionary.html" TargetMode="External"/><Relationship Id="rId7" Type="http://schemas.openxmlformats.org/officeDocument/2006/relationships/hyperlink" Target="https://creativecommons.org/licenses/by/3.0/" TargetMode="External"/><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hyperlink" Target="https://www.teacherspayteachers.com/Product/Differentiated-Student-KWL-Chart-Template-2225255" TargetMode="External"/><Relationship Id="rId5" Type="http://schemas.openxmlformats.org/officeDocument/2006/relationships/image" Target="../media/image3.jpg"/><Relationship Id="rId4" Type="http://schemas.openxmlformats.org/officeDocument/2006/relationships/hyperlink" Target="https://creativecommons.org/licenses/by-nc-sa/3.0/" TargetMode="External"/><Relationship Id="rId9" Type="http://schemas.openxmlformats.org/officeDocument/2006/relationships/hyperlink" Target="http://2019.igem.org/Team:Munich/Human_Practic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hyperlink" Target="https://creativecommons.org/licenses/by-nc-sa/3.0/" TargetMode="External"/><Relationship Id="rId4" Type="http://schemas.openxmlformats.org/officeDocument/2006/relationships/hyperlink" Target="https://thedigitalscholarproject.blogspot.com/201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hyperlink" Target="https://creativecommons.org/licenses/by/3.0/" TargetMode="External"/><Relationship Id="rId4" Type="http://schemas.openxmlformats.org/officeDocument/2006/relationships/hyperlink" Target="https://thetoolkit.me/123-method/metrics-based-evaluation/metrics-step-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0" name="Rectangle 1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Title 3">
            <a:extLst>
              <a:ext uri="{FF2B5EF4-FFF2-40B4-BE49-F238E27FC236}">
                <a16:creationId xmlns:a16="http://schemas.microsoft.com/office/drawing/2014/main" id="{08347D8D-E852-43D5-858E-2D01BE57FA93}"/>
              </a:ext>
            </a:extLst>
          </p:cNvPr>
          <p:cNvSpPr>
            <a:spLocks noGrp="1"/>
          </p:cNvSpPr>
          <p:nvPr>
            <p:ph type="title"/>
          </p:nvPr>
        </p:nvSpPr>
        <p:spPr>
          <a:xfrm>
            <a:off x="958506" y="800392"/>
            <a:ext cx="10264697" cy="1212102"/>
          </a:xfrm>
        </p:spPr>
        <p:txBody>
          <a:bodyPr vert="horz" lIns="91440" tIns="45720" rIns="91440" bIns="45720" rtlCol="0" anchor="ctr" anchorCtr="0">
            <a:normAutofit/>
          </a:bodyPr>
          <a:lstStyle/>
          <a:p>
            <a:pPr algn="ctr">
              <a:lnSpc>
                <a:spcPct val="90000"/>
              </a:lnSpc>
            </a:pPr>
            <a:r>
              <a:rPr lang="en-US" sz="4000" kern="1200" dirty="0">
                <a:solidFill>
                  <a:srgbClr val="FFFFFF"/>
                </a:solidFill>
                <a:latin typeface="+mj-lt"/>
                <a:ea typeface="+mj-ea"/>
                <a:cs typeface="+mj-cs"/>
              </a:rPr>
              <a:t>Integrated curriculum</a:t>
            </a:r>
            <a:br>
              <a:rPr lang="en-US" sz="4000"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2" name="Rectangle 1">
            <a:extLst>
              <a:ext uri="{FF2B5EF4-FFF2-40B4-BE49-F238E27FC236}">
                <a16:creationId xmlns:a16="http://schemas.microsoft.com/office/drawing/2014/main" id="{D32DD7A6-CA94-4648-AA0C-66AE9CA19F63}"/>
              </a:ext>
            </a:extLst>
          </p:cNvPr>
          <p:cNvSpPr/>
          <p:nvPr/>
        </p:nvSpPr>
        <p:spPr>
          <a:xfrm>
            <a:off x="1367624" y="2490436"/>
            <a:ext cx="9708995" cy="3567173"/>
          </a:xfrm>
          <a:prstGeom prst="rect">
            <a:avLst/>
          </a:prstGeom>
        </p:spPr>
        <p:txBody>
          <a:bodyPr vert="horz" lIns="91440" tIns="45720" rIns="91440" bIns="45720" rtlCol="0" anchor="ctr">
            <a:normAutofit/>
          </a:bodyPr>
          <a:lstStyle/>
          <a:p>
            <a:pPr algn="ctr">
              <a:lnSpc>
                <a:spcPct val="90000"/>
              </a:lnSpc>
              <a:spcAft>
                <a:spcPts val="600"/>
              </a:spcAft>
            </a:pPr>
            <a:r>
              <a:rPr lang="en-US" sz="2400" b="1" dirty="0"/>
              <a:t>Kadian O. </a:t>
            </a:r>
            <a:r>
              <a:rPr lang="en-US" sz="2400" b="1"/>
              <a:t>Coote</a:t>
            </a:r>
            <a:endParaRPr lang="en-US" sz="2400" b="1" dirty="0"/>
          </a:p>
        </p:txBody>
      </p:sp>
    </p:spTree>
    <p:extLst>
      <p:ext uri="{BB962C8B-B14F-4D97-AF65-F5344CB8AC3E}">
        <p14:creationId xmlns:p14="http://schemas.microsoft.com/office/powerpoint/2010/main" val="1558315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CA1CA2-249D-1E47-87F0-AEEE1C496EED}"/>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Design</a:t>
            </a:r>
          </a:p>
        </p:txBody>
      </p:sp>
      <p:sp>
        <p:nvSpPr>
          <p:cNvPr id="3" name="Text Placeholder 2">
            <a:extLst>
              <a:ext uri="{FF2B5EF4-FFF2-40B4-BE49-F238E27FC236}">
                <a16:creationId xmlns:a16="http://schemas.microsoft.com/office/drawing/2014/main" id="{F224C369-9536-CA4D-93D2-0C06D731C80C}"/>
              </a:ext>
            </a:extLst>
          </p:cNvPr>
          <p:cNvSpPr>
            <a:spLocks noGrp="1"/>
          </p:cNvSpPr>
          <p:nvPr>
            <p:ph type="body" sz="quarter" idx="14"/>
          </p:nvPr>
        </p:nvSpPr>
        <p:spPr>
          <a:xfrm>
            <a:off x="836680" y="1932039"/>
            <a:ext cx="6002110" cy="4202062"/>
          </a:xfrm>
        </p:spPr>
        <p:txBody>
          <a:bodyPr vert="horz" lIns="91440" tIns="45720" rIns="91440" bIns="45720" rtlCol="0">
            <a:normAutofit/>
          </a:bodyPr>
          <a:lstStyle/>
          <a:p>
            <a:pPr>
              <a:lnSpc>
                <a:spcPct val="90000"/>
              </a:lnSpc>
              <a:spcAft>
                <a:spcPts val="600"/>
              </a:spcAft>
            </a:pPr>
            <a:r>
              <a:rPr lang="en-US" sz="2000" dirty="0"/>
              <a:t>The major goal of this phase is to create a plan for the lesson's instructional material (Lasky, 2020).</a:t>
            </a:r>
          </a:p>
          <a:p>
            <a:pPr>
              <a:lnSpc>
                <a:spcPct val="90000"/>
              </a:lnSpc>
              <a:spcAft>
                <a:spcPts val="600"/>
              </a:spcAft>
            </a:pPr>
            <a:endParaRPr lang="en-US" sz="2000" b="1" dirty="0"/>
          </a:p>
          <a:p>
            <a:pPr>
              <a:lnSpc>
                <a:spcPct val="90000"/>
              </a:lnSpc>
              <a:spcAft>
                <a:spcPts val="600"/>
              </a:spcAft>
            </a:pPr>
            <a:r>
              <a:rPr lang="en-US" sz="2000" b="1" dirty="0"/>
              <a:t>Objectives: </a:t>
            </a:r>
          </a:p>
          <a:p>
            <a:pPr marL="285750" indent="-228600">
              <a:lnSpc>
                <a:spcPct val="90000"/>
              </a:lnSpc>
              <a:spcAft>
                <a:spcPts val="600"/>
              </a:spcAft>
              <a:buFont typeface="Arial" panose="020B0604020202020204" pitchFamily="34" charset="0"/>
              <a:buChar char="•"/>
            </a:pPr>
            <a:r>
              <a:rPr lang="en-US" sz="2000" dirty="0"/>
              <a:t>Compare the methods of obtaining energy resources and their impact on the environment.</a:t>
            </a:r>
          </a:p>
          <a:p>
            <a:pPr marL="285750" indent="-228600">
              <a:lnSpc>
                <a:spcPct val="90000"/>
              </a:lnSpc>
              <a:spcAft>
                <a:spcPts val="600"/>
              </a:spcAft>
              <a:buFont typeface="Arial" panose="020B0604020202020204" pitchFamily="34" charset="0"/>
              <a:buChar char="•"/>
            </a:pPr>
            <a:r>
              <a:rPr lang="en-US" sz="2000" dirty="0"/>
              <a:t>Evaluate alternative energy technologies for use in North Carolina. </a:t>
            </a:r>
          </a:p>
          <a:p>
            <a:pPr>
              <a:lnSpc>
                <a:spcPct val="90000"/>
              </a:lnSpc>
              <a:spcAft>
                <a:spcPts val="600"/>
              </a:spcAft>
            </a:pPr>
            <a:r>
              <a:rPr lang="en-US" sz="2000" b="1" dirty="0"/>
              <a:t>Instructional Strategy: </a:t>
            </a:r>
            <a:r>
              <a:rPr lang="en-US" sz="2000" dirty="0"/>
              <a:t>Brainstorm using KWL, whole group discussion, and cooperative grouping.</a:t>
            </a:r>
          </a:p>
          <a:p>
            <a:pPr>
              <a:lnSpc>
                <a:spcPct val="90000"/>
              </a:lnSpc>
              <a:spcAft>
                <a:spcPts val="600"/>
              </a:spcAft>
            </a:pPr>
            <a:r>
              <a:rPr lang="en-US" sz="2000" b="1" dirty="0"/>
              <a:t>Assessments: </a:t>
            </a:r>
            <a:r>
              <a:rPr lang="en-US" sz="2000" dirty="0"/>
              <a:t>Research presentation and application of knowledge using R.A.C.E. strategy.</a:t>
            </a:r>
            <a:endParaRPr lang="en-US" sz="2000" b="1" dirty="0"/>
          </a:p>
          <a:p>
            <a:pPr indent="-228600">
              <a:lnSpc>
                <a:spcPct val="90000"/>
              </a:lnSpc>
              <a:spcAft>
                <a:spcPts val="600"/>
              </a:spcAft>
              <a:buFont typeface="Arial" panose="020B0604020202020204" pitchFamily="34" charset="0"/>
              <a:buChar char="•"/>
            </a:pPr>
            <a:endParaRPr lang="en-US" sz="2000" b="1" dirty="0"/>
          </a:p>
        </p:txBody>
      </p:sp>
      <p:pic>
        <p:nvPicPr>
          <p:cNvPr id="6" name="Picture Placeholder 5" descr="A picture containing text, paper clip, stationary, light&#10;&#10;Description automatically generated">
            <a:extLst>
              <a:ext uri="{FF2B5EF4-FFF2-40B4-BE49-F238E27FC236}">
                <a16:creationId xmlns:a16="http://schemas.microsoft.com/office/drawing/2014/main" id="{B00858D1-0CFB-F245-B7E1-74F950996D95}"/>
              </a:ext>
            </a:extLst>
          </p:cNvPr>
          <p:cNvPicPr>
            <a:picLocks noGrp="1" noChangeAspect="1"/>
          </p:cNvPicPr>
          <p:nvPr>
            <p:ph type="pic" sz="quarter" idx="15"/>
          </p:nvPr>
        </p:nvPicPr>
        <p:blipFill rotWithShape="1">
          <a:blip r:embed="rId2">
            <a:extLst>
              <a:ext uri="{837473B0-CC2E-450A-ABE3-18F120FF3D39}">
                <a1611:picAttrSrcUrl xmlns:a1611="http://schemas.microsoft.com/office/drawing/2016/11/main" r:id="rId3"/>
              </a:ext>
            </a:extLst>
          </a:blip>
          <a:srcRect l="29975" r="18520" b="-1"/>
          <a:stretch/>
        </p:blipFill>
        <p:spPr>
          <a:xfrm>
            <a:off x="7521676" y="10"/>
            <a:ext cx="4670323" cy="6857990"/>
          </a:xfrm>
          <a:prstGeom prst="rect">
            <a:avLst/>
          </a:prstGeom>
          <a:effectLst/>
        </p:spPr>
      </p:pic>
      <p:sp>
        <p:nvSpPr>
          <p:cNvPr id="7" name="TextBox 6">
            <a:extLst>
              <a:ext uri="{FF2B5EF4-FFF2-40B4-BE49-F238E27FC236}">
                <a16:creationId xmlns:a16="http://schemas.microsoft.com/office/drawing/2014/main" id="{4F3E456C-89C3-DA47-8203-E132919223F0}"/>
              </a:ext>
            </a:extLst>
          </p:cNvPr>
          <p:cNvSpPr txBox="1"/>
          <p:nvPr/>
        </p:nvSpPr>
        <p:spPr>
          <a:xfrm>
            <a:off x="7521675" y="6657945"/>
            <a:ext cx="4670325" cy="200055"/>
          </a:xfrm>
          <a:prstGeom prst="rect">
            <a:avLst/>
          </a:prstGeom>
          <a:solidFill>
            <a:srgbClr val="000000"/>
          </a:solidFill>
        </p:spPr>
        <p:txBody>
          <a:bodyPr wrap="square" rtlCol="0">
            <a:spAutoFit/>
          </a:bodyPr>
          <a:lstStyle/>
          <a:p>
            <a:pPr algn="ctr">
              <a:spcAft>
                <a:spcPts val="600"/>
              </a:spcAft>
            </a:pPr>
            <a:r>
              <a:rPr lang="en-US" sz="700" dirty="0">
                <a:solidFill>
                  <a:srgbClr val="FFFFFF"/>
                </a:solidFill>
                <a:hlinkClick r:id="rId3" tooltip="https://superawesomevectors.deviantart.com/art/Vector-colorful-frames-background-design-456736690">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954744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77CB8D1-5DCA-4F33-A14D-409891130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A0FA76-1511-CB44-B526-6D362E3D28D3}"/>
              </a:ext>
            </a:extLst>
          </p:cNvPr>
          <p:cNvSpPr>
            <a:spLocks noGrp="1"/>
          </p:cNvSpPr>
          <p:nvPr>
            <p:ph type="title"/>
          </p:nvPr>
        </p:nvSpPr>
        <p:spPr>
          <a:xfrm>
            <a:off x="648929" y="629266"/>
            <a:ext cx="5120073" cy="1676603"/>
          </a:xfrm>
        </p:spPr>
        <p:txBody>
          <a:bodyPr vert="horz" lIns="91440" tIns="45720" rIns="91440" bIns="45720" rtlCol="0" anchor="ctr">
            <a:normAutofit/>
          </a:bodyPr>
          <a:lstStyle/>
          <a:p>
            <a:r>
              <a:rPr lang="en-US" sz="4400" dirty="0">
                <a:solidFill>
                  <a:schemeClr val="tx1"/>
                </a:solidFill>
              </a:rPr>
              <a:t>develop</a:t>
            </a:r>
          </a:p>
        </p:txBody>
      </p:sp>
      <p:sp>
        <p:nvSpPr>
          <p:cNvPr id="3" name="Text Placeholder 2">
            <a:extLst>
              <a:ext uri="{FF2B5EF4-FFF2-40B4-BE49-F238E27FC236}">
                <a16:creationId xmlns:a16="http://schemas.microsoft.com/office/drawing/2014/main" id="{37943F9F-F898-1948-B263-80A5CCDA3AA7}"/>
              </a:ext>
            </a:extLst>
          </p:cNvPr>
          <p:cNvSpPr>
            <a:spLocks noGrp="1"/>
          </p:cNvSpPr>
          <p:nvPr>
            <p:ph type="body" sz="quarter" idx="14"/>
          </p:nvPr>
        </p:nvSpPr>
        <p:spPr>
          <a:xfrm>
            <a:off x="648931" y="2438400"/>
            <a:ext cx="5113114" cy="3785419"/>
          </a:xfrm>
        </p:spPr>
        <p:txBody>
          <a:bodyPr vert="horz" lIns="91440" tIns="45720" rIns="91440" bIns="45720" rtlCol="0">
            <a:normAutofit/>
          </a:bodyPr>
          <a:lstStyle/>
          <a:p>
            <a:pPr>
              <a:lnSpc>
                <a:spcPct val="90000"/>
              </a:lnSpc>
              <a:spcAft>
                <a:spcPts val="600"/>
              </a:spcAft>
            </a:pPr>
            <a:r>
              <a:rPr lang="en-US" sz="1900" dirty="0">
                <a:solidFill>
                  <a:schemeClr val="tx1"/>
                </a:solidFill>
              </a:rPr>
              <a:t>The module is created in the developing phase using given learning objectives, techniques, and activities (Ab Latif &amp; Mat Nor, 2020). Students' critical thinking and knowledge application abilities are being developed through the learning goals.</a:t>
            </a:r>
          </a:p>
          <a:p>
            <a:pPr indent="-228600">
              <a:lnSpc>
                <a:spcPct val="90000"/>
              </a:lnSpc>
              <a:spcAft>
                <a:spcPts val="600"/>
              </a:spcAft>
              <a:buFont typeface="Arial" panose="020B0604020202020204" pitchFamily="34" charset="0"/>
              <a:buChar char="•"/>
            </a:pPr>
            <a:endParaRPr lang="en-US" sz="1900" dirty="0">
              <a:solidFill>
                <a:schemeClr val="tx1"/>
              </a:solidFill>
            </a:endParaRPr>
          </a:p>
          <a:p>
            <a:pPr indent="-228600">
              <a:lnSpc>
                <a:spcPct val="90000"/>
              </a:lnSpc>
              <a:spcAft>
                <a:spcPts val="600"/>
              </a:spcAft>
              <a:buFont typeface="Arial" panose="020B0604020202020204" pitchFamily="34" charset="0"/>
              <a:buChar char="•"/>
            </a:pPr>
            <a:r>
              <a:rPr lang="en-US" sz="1900" dirty="0">
                <a:solidFill>
                  <a:schemeClr val="tx1"/>
                </a:solidFill>
              </a:rPr>
              <a:t>The below occurs;</a:t>
            </a:r>
          </a:p>
          <a:p>
            <a:pPr indent="-228600">
              <a:lnSpc>
                <a:spcPct val="90000"/>
              </a:lnSpc>
              <a:spcAft>
                <a:spcPts val="600"/>
              </a:spcAft>
              <a:buFont typeface="Arial" panose="020B0604020202020204" pitchFamily="34" charset="0"/>
              <a:buChar char="•"/>
            </a:pPr>
            <a:r>
              <a:rPr lang="en-US" sz="1900" dirty="0">
                <a:solidFill>
                  <a:schemeClr val="tx1"/>
                </a:solidFill>
              </a:rPr>
              <a:t>Collaborative grouping from topic selection.</a:t>
            </a:r>
          </a:p>
          <a:p>
            <a:pPr indent="-228600">
              <a:lnSpc>
                <a:spcPct val="90000"/>
              </a:lnSpc>
              <a:spcAft>
                <a:spcPts val="600"/>
              </a:spcAft>
              <a:buFont typeface="Arial" panose="020B0604020202020204" pitchFamily="34" charset="0"/>
              <a:buChar char="•"/>
            </a:pPr>
            <a:r>
              <a:rPr lang="en-US" sz="1900" dirty="0">
                <a:solidFill>
                  <a:schemeClr val="tx1"/>
                </a:solidFill>
              </a:rPr>
              <a:t>Groups deciding how to present research finding.</a:t>
            </a:r>
          </a:p>
          <a:p>
            <a:pPr indent="-228600">
              <a:lnSpc>
                <a:spcPct val="90000"/>
              </a:lnSpc>
              <a:spcAft>
                <a:spcPts val="600"/>
              </a:spcAft>
              <a:buFont typeface="Arial" panose="020B0604020202020204" pitchFamily="34" charset="0"/>
              <a:buChar char="•"/>
            </a:pPr>
            <a:r>
              <a:rPr lang="en-US" sz="1900" dirty="0">
                <a:solidFill>
                  <a:schemeClr val="tx1"/>
                </a:solidFill>
              </a:rPr>
              <a:t>Apply knowledge through R.A.C.E strategy.</a:t>
            </a:r>
          </a:p>
        </p:txBody>
      </p:sp>
      <p:sp>
        <p:nvSpPr>
          <p:cNvPr id="19" name="Rectangle 18">
            <a:extLst>
              <a:ext uri="{FF2B5EF4-FFF2-40B4-BE49-F238E27FC236}">
                <a16:creationId xmlns:a16="http://schemas.microsoft.com/office/drawing/2014/main" id="{2FA7A195-03A4-44AB-A3D8-2507E2C943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41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9">
            <a:extLst>
              <a:ext uri="{FF2B5EF4-FFF2-40B4-BE49-F238E27FC236}">
                <a16:creationId xmlns:a16="http://schemas.microsoft.com/office/drawing/2014/main" id="{8F235346-20CC-4981-B836-23ECF1F4E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3465" y="559407"/>
            <a:ext cx="514148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Placeholder 5">
            <a:extLst>
              <a:ext uri="{FF2B5EF4-FFF2-40B4-BE49-F238E27FC236}">
                <a16:creationId xmlns:a16="http://schemas.microsoft.com/office/drawing/2014/main" id="{42BB08D9-2065-824A-A67C-CBB7F1C6B286}"/>
              </a:ext>
            </a:extLst>
          </p:cNvPr>
          <p:cNvPicPr>
            <a:picLocks noGrp="1" noChangeAspect="1"/>
          </p:cNvPicPr>
          <p:nvPr>
            <p:ph type="pic" sz="quarter" idx="15"/>
          </p:nvPr>
        </p:nvPicPr>
        <p:blipFill rotWithShape="1">
          <a:blip r:embed="rId2">
            <a:extLst>
              <a:ext uri="{837473B0-CC2E-450A-ABE3-18F120FF3D39}">
                <a1611:picAttrSrcUrl xmlns:a1611="http://schemas.microsoft.com/office/drawing/2016/11/main" r:id="rId3"/>
              </a:ext>
            </a:extLst>
          </a:blip>
          <a:srcRect l="23940" r="26081"/>
          <a:stretch/>
        </p:blipFill>
        <p:spPr>
          <a:xfrm>
            <a:off x="6739337" y="722376"/>
            <a:ext cx="4809744" cy="5413248"/>
          </a:xfrm>
          <a:prstGeom prst="rect">
            <a:avLst/>
          </a:prstGeom>
          <a:effectLst/>
        </p:spPr>
      </p:pic>
      <p:sp>
        <p:nvSpPr>
          <p:cNvPr id="7" name="TextBox 6">
            <a:extLst>
              <a:ext uri="{FF2B5EF4-FFF2-40B4-BE49-F238E27FC236}">
                <a16:creationId xmlns:a16="http://schemas.microsoft.com/office/drawing/2014/main" id="{EB28A910-7A68-5F4D-870A-83D82954EF40}"/>
              </a:ext>
            </a:extLst>
          </p:cNvPr>
          <p:cNvSpPr txBox="1"/>
          <p:nvPr/>
        </p:nvSpPr>
        <p:spPr>
          <a:xfrm>
            <a:off x="8876555" y="5935569"/>
            <a:ext cx="26725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www.peoplematters.in/article/hr-ready/developing-employee-skills-achieve-organizational-objectives-1199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188776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FCC458-686B-5A43-991C-0060F900E961}"/>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solidFill>
                  <a:schemeClr val="tx1"/>
                </a:solidFill>
              </a:rPr>
              <a:t>implementation</a:t>
            </a:r>
          </a:p>
        </p:txBody>
      </p:sp>
      <p:sp>
        <p:nvSpPr>
          <p:cNvPr id="3" name="Text Placeholder 2">
            <a:extLst>
              <a:ext uri="{FF2B5EF4-FFF2-40B4-BE49-F238E27FC236}">
                <a16:creationId xmlns:a16="http://schemas.microsoft.com/office/drawing/2014/main" id="{9C27DEA7-D869-4A47-8D51-D091A5144B31}"/>
              </a:ext>
            </a:extLst>
          </p:cNvPr>
          <p:cNvSpPr>
            <a:spLocks noGrp="1"/>
          </p:cNvSpPr>
          <p:nvPr>
            <p:ph type="body" sz="quarter" idx="14"/>
          </p:nvPr>
        </p:nvSpPr>
        <p:spPr>
          <a:xfrm>
            <a:off x="836680" y="2405067"/>
            <a:ext cx="6002110" cy="3729034"/>
          </a:xfrm>
        </p:spPr>
        <p:txBody>
          <a:bodyPr vert="horz" lIns="91440" tIns="45720" rIns="91440" bIns="45720" rtlCol="0">
            <a:normAutofit/>
          </a:bodyPr>
          <a:lstStyle/>
          <a:p>
            <a:pPr>
              <a:lnSpc>
                <a:spcPct val="90000"/>
              </a:lnSpc>
              <a:spcAft>
                <a:spcPts val="600"/>
              </a:spcAft>
            </a:pPr>
            <a:r>
              <a:rPr lang="en-US" sz="2000" dirty="0">
                <a:solidFill>
                  <a:schemeClr val="tx1"/>
                </a:solidFill>
              </a:rPr>
              <a:t>The teacher takes an active part in the implementation phase to achieve excellent outcomes</a:t>
            </a:r>
            <a:r>
              <a:rPr lang="en-US" sz="2400" dirty="0">
                <a:solidFill>
                  <a:schemeClr val="tx1"/>
                </a:solidFill>
              </a:rPr>
              <a:t> </a:t>
            </a:r>
            <a:r>
              <a:rPr lang="en-US" sz="2000" dirty="0">
                <a:solidFill>
                  <a:schemeClr val="tx1"/>
                </a:solidFill>
              </a:rPr>
              <a:t>(Ab Latif &amp; Mat Nor, 2020)</a:t>
            </a:r>
            <a:r>
              <a:rPr lang="en-US" sz="2400" dirty="0">
                <a:solidFill>
                  <a:schemeClr val="tx1"/>
                </a:solidFill>
              </a:rPr>
              <a:t>. </a:t>
            </a:r>
            <a:endParaRPr lang="en-US" sz="2000" dirty="0">
              <a:solidFill>
                <a:schemeClr val="tx1"/>
              </a:solidFill>
            </a:endParaRPr>
          </a:p>
          <a:p>
            <a:pPr>
              <a:lnSpc>
                <a:spcPct val="90000"/>
              </a:lnSpc>
              <a:spcAft>
                <a:spcPts val="600"/>
              </a:spcAft>
            </a:pPr>
            <a:endParaRPr lang="en-US" sz="2000" dirty="0">
              <a:solidFill>
                <a:schemeClr val="tx1"/>
              </a:solidFill>
            </a:endParaRPr>
          </a:p>
          <a:p>
            <a:pPr marL="342900" indent="-342900">
              <a:lnSpc>
                <a:spcPct val="90000"/>
              </a:lnSpc>
              <a:spcAft>
                <a:spcPts val="600"/>
              </a:spcAft>
              <a:buFont typeface="Arial" panose="020B0604020202020204" pitchFamily="34" charset="0"/>
              <a:buChar char="•"/>
            </a:pPr>
            <a:r>
              <a:rPr lang="en-US" sz="2000" dirty="0">
                <a:solidFill>
                  <a:schemeClr val="tx1"/>
                </a:solidFill>
              </a:rPr>
              <a:t>The learn about it activity leads to the implementation of the body and culmination of the lesson.</a:t>
            </a:r>
          </a:p>
          <a:p>
            <a:pPr marL="342900" indent="-342900">
              <a:lnSpc>
                <a:spcPct val="90000"/>
              </a:lnSpc>
              <a:spcAft>
                <a:spcPts val="600"/>
              </a:spcAft>
              <a:buFont typeface="Arial" panose="020B0604020202020204" pitchFamily="34" charset="0"/>
              <a:buChar char="•"/>
            </a:pPr>
            <a:r>
              <a:rPr lang="en-US" sz="2000" dirty="0">
                <a:solidFill>
                  <a:schemeClr val="tx1"/>
                </a:solidFill>
              </a:rPr>
              <a:t>Observing groups while working on research and providing needed assistance will aid lesson progression.</a:t>
            </a:r>
          </a:p>
        </p:txBody>
      </p:sp>
      <p:pic>
        <p:nvPicPr>
          <p:cNvPr id="6" name="Picture Placeholder 5" descr="Icon&#10;&#10;Description automatically generated">
            <a:extLst>
              <a:ext uri="{FF2B5EF4-FFF2-40B4-BE49-F238E27FC236}">
                <a16:creationId xmlns:a16="http://schemas.microsoft.com/office/drawing/2014/main" id="{8A899D80-4024-7246-8E60-55CC1C61F0CD}"/>
              </a:ext>
            </a:extLst>
          </p:cNvPr>
          <p:cNvPicPr>
            <a:picLocks noGrp="1" noChangeAspect="1"/>
          </p:cNvPicPr>
          <p:nvPr>
            <p:ph type="pic" sz="quarter" idx="15"/>
          </p:nvPr>
        </p:nvPicPr>
        <p:blipFill rotWithShape="1">
          <a:blip r:embed="rId2">
            <a:extLst>
              <a:ext uri="{837473B0-CC2E-450A-ABE3-18F120FF3D39}">
                <a1611:picAttrSrcUrl xmlns:a1611="http://schemas.microsoft.com/office/drawing/2016/11/main" r:id="rId3"/>
              </a:ext>
            </a:extLst>
          </a:blip>
          <a:srcRect l="30073" r="31708"/>
          <a:stretch/>
        </p:blipFill>
        <p:spPr>
          <a:xfrm>
            <a:off x="7199440" y="10"/>
            <a:ext cx="4992560" cy="6857990"/>
          </a:xfrm>
          <a:prstGeom prst="rect">
            <a:avLst/>
          </a:prstGeom>
          <a:effectLst/>
        </p:spPr>
      </p:pic>
      <p:sp>
        <p:nvSpPr>
          <p:cNvPr id="7" name="TextBox 6">
            <a:extLst>
              <a:ext uri="{FF2B5EF4-FFF2-40B4-BE49-F238E27FC236}">
                <a16:creationId xmlns:a16="http://schemas.microsoft.com/office/drawing/2014/main" id="{9C154766-CECE-BD4B-8D47-F59DFE9223FC}"/>
              </a:ext>
            </a:extLst>
          </p:cNvPr>
          <p:cNvSpPr txBox="1"/>
          <p:nvPr/>
        </p:nvSpPr>
        <p:spPr>
          <a:xfrm>
            <a:off x="9819235" y="6657945"/>
            <a:ext cx="237276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s://csnm.kku.ac.th/learning/course/module/73-project-implementation">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3818706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2" name="Rectangle 5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961EEC-499D-244C-91CA-C51A4C2099D3}"/>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chemeClr val="tx1"/>
                </a:solidFill>
              </a:rPr>
              <a:t>evaluation</a:t>
            </a:r>
          </a:p>
        </p:txBody>
      </p:sp>
      <p:sp>
        <p:nvSpPr>
          <p:cNvPr id="6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1660E4E-AD5F-9744-99D5-4149CD43A1F3}"/>
              </a:ext>
            </a:extLst>
          </p:cNvPr>
          <p:cNvSpPr>
            <a:spLocks noGrp="1"/>
          </p:cNvSpPr>
          <p:nvPr>
            <p:ph type="body" sz="quarter" idx="14"/>
          </p:nvPr>
        </p:nvSpPr>
        <p:spPr>
          <a:xfrm>
            <a:off x="572492" y="2071316"/>
            <a:ext cx="7103165" cy="4119172"/>
          </a:xfrm>
        </p:spPr>
        <p:txBody>
          <a:bodyPr vert="horz" lIns="91440" tIns="45720" rIns="91440" bIns="45720" rtlCol="0" anchor="t">
            <a:noAutofit/>
          </a:bodyPr>
          <a:lstStyle/>
          <a:p>
            <a:pPr>
              <a:lnSpc>
                <a:spcPct val="90000"/>
              </a:lnSpc>
              <a:spcAft>
                <a:spcPts val="600"/>
              </a:spcAft>
            </a:pPr>
            <a:r>
              <a:rPr lang="en-US" sz="2400" dirty="0">
                <a:solidFill>
                  <a:schemeClr val="tx1"/>
                </a:solidFill>
              </a:rPr>
              <a:t>Students take an assessment during the evaluation phase to determine if the learning process went as planned, and the objective was achieved (Lasky, 2020). Evaluation also provides an opportunity to identify strengths and shortcomings. Clear objectives and job instructions, as well as the inclusion of diverse learning styles, are among the strengths. Time to design lessons and group supervision during research are disadvantages, as the teacher can only assist one group at a time, and some students may become dissatisfied if they do not receive assistance immediately.</a:t>
            </a:r>
          </a:p>
        </p:txBody>
      </p:sp>
      <p:pic>
        <p:nvPicPr>
          <p:cNvPr id="6" name="Picture Placeholder 5" descr="A picture containing logo&#10;&#10;Description automatically generated">
            <a:extLst>
              <a:ext uri="{FF2B5EF4-FFF2-40B4-BE49-F238E27FC236}">
                <a16:creationId xmlns:a16="http://schemas.microsoft.com/office/drawing/2014/main" id="{10EE7D06-B9B7-5745-B95F-DD9B049B26E3}"/>
              </a:ext>
            </a:extLst>
          </p:cNvPr>
          <p:cNvPicPr>
            <a:picLocks noGrp="1" noChangeAspect="1"/>
          </p:cNvPicPr>
          <p:nvPr>
            <p:ph type="pic" sz="quarter" idx="15"/>
          </p:nvPr>
        </p:nvPicPr>
        <p:blipFill rotWithShape="1">
          <a:blip r:embed="rId2">
            <a:extLst>
              <a:ext uri="{837473B0-CC2E-450A-ABE3-18F120FF3D39}">
                <a1611:picAttrSrcUrl xmlns:a1611="http://schemas.microsoft.com/office/drawing/2016/11/main" r:id="rId3"/>
              </a:ext>
            </a:extLst>
          </a:blip>
          <a:srcRect l="16979" r="12249"/>
          <a:stretch/>
        </p:blipFill>
        <p:spPr>
          <a:xfrm>
            <a:off x="7675658" y="2093976"/>
            <a:ext cx="3941064" cy="4096512"/>
          </a:xfrm>
          <a:prstGeom prst="rect">
            <a:avLst/>
          </a:prstGeom>
        </p:spPr>
      </p:pic>
      <p:sp>
        <p:nvSpPr>
          <p:cNvPr id="7" name="TextBox 6">
            <a:extLst>
              <a:ext uri="{FF2B5EF4-FFF2-40B4-BE49-F238E27FC236}">
                <a16:creationId xmlns:a16="http://schemas.microsoft.com/office/drawing/2014/main" id="{CF58FD5F-4CC3-BD49-86F4-5D896B2BC031}"/>
              </a:ext>
            </a:extLst>
          </p:cNvPr>
          <p:cNvSpPr txBox="1"/>
          <p:nvPr/>
        </p:nvSpPr>
        <p:spPr>
          <a:xfrm>
            <a:off x="8944196" y="5990433"/>
            <a:ext cx="2672526"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educationisthebeginning.blogspot.com/2016/03/evaluating-clil-e-project.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598284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BC0F4-18EE-BF4F-9CF1-D036C712B3CE}"/>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4400" kern="1200" dirty="0">
                <a:solidFill>
                  <a:schemeClr val="tx1"/>
                </a:solidFill>
                <a:latin typeface="+mj-lt"/>
                <a:ea typeface="+mj-ea"/>
                <a:cs typeface="+mj-cs"/>
              </a:rPr>
              <a:t>Reflection </a:t>
            </a:r>
          </a:p>
        </p:txBody>
      </p:sp>
      <p:sp>
        <p:nvSpPr>
          <p:cNvPr id="5" name="TextBox 4">
            <a:extLst>
              <a:ext uri="{FF2B5EF4-FFF2-40B4-BE49-F238E27FC236}">
                <a16:creationId xmlns:a16="http://schemas.microsoft.com/office/drawing/2014/main" id="{F4C6E3B4-A6ED-2C44-BDD2-EA7A6F1A32B3}"/>
              </a:ext>
            </a:extLst>
          </p:cNvPr>
          <p:cNvSpPr txBox="1"/>
          <p:nvPr/>
        </p:nvSpPr>
        <p:spPr>
          <a:xfrm>
            <a:off x="280219" y="2949677"/>
            <a:ext cx="4358837" cy="3701846"/>
          </a:xfrm>
          <a:prstGeom prst="rect">
            <a:avLst/>
          </a:prstGeom>
        </p:spPr>
        <p:txBody>
          <a:bodyPr vert="horz" lIns="91440" tIns="45720" rIns="91440" bIns="45720" rtlCol="0">
            <a:normAutofit fontScale="92500" lnSpcReduction="20000"/>
          </a:bodyPr>
          <a:lstStyle/>
          <a:p>
            <a:pPr>
              <a:lnSpc>
                <a:spcPct val="90000"/>
              </a:lnSpc>
              <a:spcAft>
                <a:spcPts val="600"/>
              </a:spcAft>
            </a:pPr>
            <a:r>
              <a:rPr lang="en-US" sz="2000" dirty="0"/>
              <a:t>An integrated lesson covers contents from more than one subject area. Generalized content can be merged (Merritt, 2021). Science teachers can combine lessons with mathematics or English content. However, to integrate and execute lessons, educators must know students learning needs as well as their cultural and ethnic needs. Aligning lessons to students learning needs while incorporating culture allows students to grasp and retain information better (Campbell, 2021). Integrating the lesson plans has given me an insight into the various aspects of preparing lessons for diverse learners. </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endParaRPr lang="en-US" sz="1400" dirty="0"/>
          </a:p>
        </p:txBody>
      </p:sp>
      <p:sp>
        <p:nvSpPr>
          <p:cNvPr id="36" name="Rectangle 3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80EC901-B59C-CB48-9F20-4BD6F6486B8A}"/>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405862" y="1854827"/>
            <a:ext cx="6019331" cy="3145100"/>
          </a:xfrm>
          <a:prstGeom prst="rect">
            <a:avLst/>
          </a:prstGeom>
          <a:effectLst/>
        </p:spPr>
      </p:pic>
      <p:sp>
        <p:nvSpPr>
          <p:cNvPr id="11" name="TextBox 10">
            <a:extLst>
              <a:ext uri="{FF2B5EF4-FFF2-40B4-BE49-F238E27FC236}">
                <a16:creationId xmlns:a16="http://schemas.microsoft.com/office/drawing/2014/main" id="{797A8F2B-7E4D-8F4C-AC69-AB62929A4687}"/>
              </a:ext>
            </a:extLst>
          </p:cNvPr>
          <p:cNvSpPr txBox="1"/>
          <p:nvPr/>
        </p:nvSpPr>
        <p:spPr>
          <a:xfrm>
            <a:off x="9052429" y="4799872"/>
            <a:ext cx="2372764"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3" tooltip="http://esheninger.blogspot.com/2019/10/dont-forget-closure.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875656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CB273B-692F-CC42-836A-8DAD89F9DD68}"/>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600" kern="1200" dirty="0">
                <a:solidFill>
                  <a:schemeClr val="tx1"/>
                </a:solidFill>
                <a:latin typeface="+mj-lt"/>
                <a:ea typeface="+mj-ea"/>
                <a:cs typeface="+mj-cs"/>
              </a:rPr>
              <a:t>references</a:t>
            </a:r>
          </a:p>
        </p:txBody>
      </p:sp>
      <p:sp>
        <p:nvSpPr>
          <p:cNvPr id="2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AC37B9D3-BE42-6A47-B363-772915269A90}"/>
              </a:ext>
            </a:extLst>
          </p:cNvPr>
          <p:cNvSpPr>
            <a:spLocks noGrp="1"/>
          </p:cNvSpPr>
          <p:nvPr>
            <p:ph type="body" sz="quarter" idx="14"/>
          </p:nvPr>
        </p:nvSpPr>
        <p:spPr>
          <a:xfrm>
            <a:off x="5126418" y="552091"/>
            <a:ext cx="6224335" cy="5431536"/>
          </a:xfrm>
        </p:spPr>
        <p:txBody>
          <a:bodyPr vert="horz" lIns="91440" tIns="45720" rIns="91440" bIns="45720" rtlCol="0" anchor="ctr">
            <a:normAutofit/>
          </a:bodyPr>
          <a:lstStyle/>
          <a:p>
            <a:r>
              <a:rPr lang="en-US" dirty="0">
                <a:solidFill>
                  <a:schemeClr val="tx1"/>
                </a:solidFill>
              </a:rPr>
              <a:t>AB LATIF, R., &amp; MAT NOR, M.,Zarawi. (2020). Using the 	ADDIE model to develop a rusnani concept 	mapping guideline for nursing students.</a:t>
            </a:r>
            <a:r>
              <a:rPr lang="en-US" i="1" dirty="0">
                <a:solidFill>
                  <a:schemeClr val="tx1"/>
                </a:solidFill>
              </a:rPr>
              <a:t> Malaysian 	Journal of Medical Sciences, 27</a:t>
            </a:r>
            <a:r>
              <a:rPr lang="en-US" dirty="0">
                <a:solidFill>
                  <a:schemeClr val="tx1"/>
                </a:solidFill>
              </a:rPr>
              <a:t>(6), 115-127.</a:t>
            </a:r>
          </a:p>
          <a:p>
            <a:r>
              <a:rPr lang="en-US" dirty="0">
                <a:solidFill>
                  <a:schemeClr val="tx1"/>
                </a:solidFill>
              </a:rPr>
              <a:t>Campbell, J. (2021). </a:t>
            </a:r>
            <a:r>
              <a:rPr lang="en-US" i="1" dirty="0">
                <a:solidFill>
                  <a:schemeClr val="tx1"/>
                </a:solidFill>
              </a:rPr>
              <a:t>Culturally responsive teaching (CRT)</a:t>
            </a:r>
            <a:r>
              <a:rPr lang="en-US" dirty="0">
                <a:solidFill>
                  <a:schemeClr val="tx1"/>
                </a:solidFill>
              </a:rPr>
              <a:t>. 	Salem Press.</a:t>
            </a:r>
          </a:p>
          <a:p>
            <a:r>
              <a:rPr lang="en-US" dirty="0">
                <a:solidFill>
                  <a:schemeClr val="tx1"/>
                </a:solidFill>
              </a:rPr>
              <a:t>Lasky, J. (2020). </a:t>
            </a:r>
            <a:r>
              <a:rPr lang="en-US" i="1" dirty="0">
                <a:solidFill>
                  <a:schemeClr val="tx1"/>
                </a:solidFill>
              </a:rPr>
              <a:t>ADDIE model</a:t>
            </a:r>
            <a:r>
              <a:rPr lang="en-US" dirty="0">
                <a:solidFill>
                  <a:schemeClr val="tx1"/>
                </a:solidFill>
              </a:rPr>
              <a:t>. Salem Press.</a:t>
            </a:r>
          </a:p>
          <a:p>
            <a:r>
              <a:rPr lang="en-US" dirty="0">
                <a:solidFill>
                  <a:schemeClr val="tx1"/>
                </a:solidFill>
              </a:rPr>
              <a:t>Merritt, R. D. (2021). </a:t>
            </a:r>
            <a:r>
              <a:rPr lang="en-US" i="1" dirty="0">
                <a:solidFill>
                  <a:schemeClr val="tx1"/>
                </a:solidFill>
              </a:rPr>
              <a:t>Integrated curriculum</a:t>
            </a:r>
            <a:r>
              <a:rPr lang="en-US" dirty="0">
                <a:solidFill>
                  <a:schemeClr val="tx1"/>
                </a:solidFill>
              </a:rPr>
              <a:t>. Great Neck 	Publishing.</a:t>
            </a:r>
          </a:p>
          <a:p>
            <a:pPr indent="-228600">
              <a:lnSpc>
                <a:spcPct val="90000"/>
              </a:lnSpc>
              <a:spcAft>
                <a:spcPts val="600"/>
              </a:spcAft>
              <a:buFont typeface="Arial" panose="020B0604020202020204" pitchFamily="34" charset="0"/>
              <a:buChar char="•"/>
            </a:pPr>
            <a:endParaRPr lang="en-US" sz="2200" dirty="0">
              <a:solidFill>
                <a:schemeClr val="tx1"/>
              </a:solidFill>
            </a:endParaRPr>
          </a:p>
        </p:txBody>
      </p:sp>
    </p:spTree>
    <p:extLst>
      <p:ext uri="{BB962C8B-B14F-4D97-AF65-F5344CB8AC3E}">
        <p14:creationId xmlns:p14="http://schemas.microsoft.com/office/powerpoint/2010/main" val="1069324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4" descr="Person writing on a notepad">
            <a:extLst>
              <a:ext uri="{FF2B5EF4-FFF2-40B4-BE49-F238E27FC236}">
                <a16:creationId xmlns:a16="http://schemas.microsoft.com/office/drawing/2014/main" id="{82C6E270-209A-620D-0ED2-07BD35376A12}"/>
              </a:ext>
            </a:extLst>
          </p:cNvPr>
          <p:cNvPicPr>
            <a:picLocks noChangeAspect="1"/>
          </p:cNvPicPr>
          <p:nvPr/>
        </p:nvPicPr>
        <p:blipFill rotWithShape="1">
          <a:blip r:embed="rId2"/>
          <a:srcRect t="172"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5DAF990-9B48-B944-ABE0-F23B86AA0E2B}"/>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solidFill>
                  <a:schemeClr val="tx1"/>
                </a:solidFill>
              </a:rPr>
              <a:t>Research base and literacy lesson plan</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E2D9F3AD-CB7D-9346-A95E-651976A0735E}"/>
              </a:ext>
            </a:extLst>
          </p:cNvPr>
          <p:cNvSpPr txBox="1"/>
          <p:nvPr/>
        </p:nvSpPr>
        <p:spPr>
          <a:xfrm>
            <a:off x="0" y="772980"/>
            <a:ext cx="12192000" cy="923330"/>
          </a:xfrm>
          <a:prstGeom prst="rect">
            <a:avLst/>
          </a:prstGeom>
          <a:solidFill>
            <a:schemeClr val="bg2"/>
          </a:solidFill>
        </p:spPr>
        <p:txBody>
          <a:bodyPr wrap="square" rtlCol="0">
            <a:spAutoFit/>
          </a:bodyPr>
          <a:lstStyle/>
          <a:p>
            <a:r>
              <a:rPr lang="en-US" b="1" dirty="0"/>
              <a:t>Learning Target</a:t>
            </a:r>
            <a:r>
              <a:rPr lang="en-US" dirty="0"/>
              <a:t>: Today we will learn about renewable energy sources, energy resource extraction and the R.A.C.E. strategy. </a:t>
            </a:r>
          </a:p>
          <a:p>
            <a:endParaRPr lang="en-US" b="1" dirty="0"/>
          </a:p>
        </p:txBody>
      </p:sp>
      <p:sp>
        <p:nvSpPr>
          <p:cNvPr id="33" name="TextBox 32">
            <a:extLst>
              <a:ext uri="{FF2B5EF4-FFF2-40B4-BE49-F238E27FC236}">
                <a16:creationId xmlns:a16="http://schemas.microsoft.com/office/drawing/2014/main" id="{B4463A2F-B4EE-1B4C-A1DD-CF0FA04741EE}"/>
              </a:ext>
            </a:extLst>
          </p:cNvPr>
          <p:cNvSpPr txBox="1"/>
          <p:nvPr/>
        </p:nvSpPr>
        <p:spPr>
          <a:xfrm>
            <a:off x="-1" y="184124"/>
            <a:ext cx="12192001" cy="369332"/>
          </a:xfrm>
          <a:prstGeom prst="rect">
            <a:avLst/>
          </a:prstGeom>
          <a:noFill/>
        </p:spPr>
        <p:txBody>
          <a:bodyPr wrap="square" rtlCol="0">
            <a:spAutoFit/>
          </a:bodyPr>
          <a:lstStyle/>
          <a:p>
            <a:pPr algn="ctr"/>
            <a:r>
              <a:rPr lang="en-US" b="1" dirty="0"/>
              <a:t>Earth/Environmental Science with English	Class Size: 20 Students	Grade Level: 9</a:t>
            </a:r>
            <a:r>
              <a:rPr lang="en-US" b="1" baseline="30000" dirty="0"/>
              <a:t>th</a:t>
            </a:r>
            <a:r>
              <a:rPr lang="en-US" b="1" dirty="0"/>
              <a:t>	Duration: 120 Minutes</a:t>
            </a:r>
          </a:p>
        </p:txBody>
      </p:sp>
      <p:sp>
        <p:nvSpPr>
          <p:cNvPr id="34" name="TextBox 33">
            <a:extLst>
              <a:ext uri="{FF2B5EF4-FFF2-40B4-BE49-F238E27FC236}">
                <a16:creationId xmlns:a16="http://schemas.microsoft.com/office/drawing/2014/main" id="{FA0837FA-BF6F-4B4B-BC9F-D100D73B09C7}"/>
              </a:ext>
            </a:extLst>
          </p:cNvPr>
          <p:cNvSpPr txBox="1"/>
          <p:nvPr/>
        </p:nvSpPr>
        <p:spPr>
          <a:xfrm>
            <a:off x="0" y="3367320"/>
            <a:ext cx="12192000" cy="1668085"/>
          </a:xfrm>
          <a:prstGeom prst="rect">
            <a:avLst/>
          </a:prstGeom>
          <a:solidFill>
            <a:schemeClr val="accent2">
              <a:lumMod val="75000"/>
            </a:schemeClr>
          </a:solidFill>
        </p:spPr>
        <p:txBody>
          <a:bodyPr wrap="square" rtlCol="0">
            <a:spAutoFit/>
          </a:bodyPr>
          <a:lstStyle/>
          <a:p>
            <a:pPr>
              <a:lnSpc>
                <a:spcPct val="200000"/>
              </a:lnSpc>
            </a:pPr>
            <a:r>
              <a:rPr lang="en-US" b="1" dirty="0"/>
              <a:t>Lesson Objectives:</a:t>
            </a:r>
            <a:r>
              <a:rPr lang="en-US" dirty="0"/>
              <a:t> </a:t>
            </a:r>
          </a:p>
          <a:p>
            <a:pPr>
              <a:lnSpc>
                <a:spcPct val="200000"/>
              </a:lnSpc>
            </a:pPr>
            <a:r>
              <a:rPr lang="en-US" dirty="0"/>
              <a:t>EEn.2.2.2 Compare the methods of obtaining energy resources and their impact on the environment.</a:t>
            </a:r>
          </a:p>
          <a:p>
            <a:pPr>
              <a:lnSpc>
                <a:spcPct val="200000"/>
              </a:lnSpc>
            </a:pPr>
            <a:r>
              <a:rPr lang="en-US" dirty="0"/>
              <a:t>EEn.2.8.1 Evaluate alternative energy technologies for use in North Carolina. </a:t>
            </a:r>
            <a:endParaRPr lang="en-US" b="1" dirty="0"/>
          </a:p>
        </p:txBody>
      </p:sp>
      <p:sp>
        <p:nvSpPr>
          <p:cNvPr id="35" name="TextBox 34">
            <a:extLst>
              <a:ext uri="{FF2B5EF4-FFF2-40B4-BE49-F238E27FC236}">
                <a16:creationId xmlns:a16="http://schemas.microsoft.com/office/drawing/2014/main" id="{6BDA44F1-6680-D543-9F68-FFE9F41FF86F}"/>
              </a:ext>
            </a:extLst>
          </p:cNvPr>
          <p:cNvSpPr txBox="1"/>
          <p:nvPr/>
        </p:nvSpPr>
        <p:spPr>
          <a:xfrm>
            <a:off x="0" y="5035405"/>
            <a:ext cx="12192000" cy="2776081"/>
          </a:xfrm>
          <a:prstGeom prst="rect">
            <a:avLst/>
          </a:prstGeom>
          <a:solidFill>
            <a:schemeClr val="tx2">
              <a:lumMod val="60000"/>
              <a:lumOff val="40000"/>
            </a:schemeClr>
          </a:solidFill>
        </p:spPr>
        <p:txBody>
          <a:bodyPr wrap="square" rtlCol="0">
            <a:spAutoFit/>
          </a:bodyPr>
          <a:lstStyle/>
          <a:p>
            <a:pPr>
              <a:lnSpc>
                <a:spcPct val="200000"/>
              </a:lnSpc>
            </a:pPr>
            <a:r>
              <a:rPr lang="en-US" b="1" dirty="0"/>
              <a:t>I Can: </a:t>
            </a:r>
          </a:p>
          <a:p>
            <a:pPr marL="285750" indent="-285750">
              <a:lnSpc>
                <a:spcPct val="200000"/>
              </a:lnSpc>
              <a:buFont typeface="Arial" panose="020B0604020202020204" pitchFamily="34" charset="0"/>
              <a:buChar char="•"/>
            </a:pPr>
            <a:r>
              <a:rPr lang="en-US" dirty="0"/>
              <a:t>Describe energy resource extraction and their environmental impact.</a:t>
            </a:r>
          </a:p>
          <a:p>
            <a:pPr marL="285750" indent="-285750">
              <a:lnSpc>
                <a:spcPct val="200000"/>
              </a:lnSpc>
              <a:buFont typeface="Arial" panose="020B0604020202020204" pitchFamily="34" charset="0"/>
              <a:buChar char="•"/>
            </a:pPr>
            <a:r>
              <a:rPr lang="en-US" dirty="0"/>
              <a:t>Critique the benefits, costs, and environmental impact of various alternative sources of energy for North Carolina.  </a:t>
            </a:r>
          </a:p>
          <a:p>
            <a:pPr marL="285750" indent="-285750">
              <a:lnSpc>
                <a:spcPct val="200000"/>
              </a:lnSpc>
              <a:buFont typeface="Arial" panose="020B0604020202020204" pitchFamily="34" charset="0"/>
              <a:buChar char="•"/>
            </a:pPr>
            <a:r>
              <a:rPr lang="en-US" dirty="0"/>
              <a:t>Evaluate which sources of alternative energy may work best in different parts of the state and why. </a:t>
            </a:r>
          </a:p>
          <a:p>
            <a:pPr marL="285750" indent="-285750">
              <a:lnSpc>
                <a:spcPct val="200000"/>
              </a:lnSpc>
              <a:buFont typeface="Arial" panose="020B0604020202020204" pitchFamily="34" charset="0"/>
              <a:buChar char="•"/>
            </a:pPr>
            <a:r>
              <a:rPr lang="en-US" dirty="0"/>
              <a:t>Have class discussion and work collaboratively showing respect for each other.</a:t>
            </a:r>
          </a:p>
        </p:txBody>
      </p:sp>
      <p:sp>
        <p:nvSpPr>
          <p:cNvPr id="36" name="TextBox 35">
            <a:extLst>
              <a:ext uri="{FF2B5EF4-FFF2-40B4-BE49-F238E27FC236}">
                <a16:creationId xmlns:a16="http://schemas.microsoft.com/office/drawing/2014/main" id="{E7E30A95-1C67-1549-A5D0-C27A71D45132}"/>
              </a:ext>
            </a:extLst>
          </p:cNvPr>
          <p:cNvSpPr txBox="1"/>
          <p:nvPr/>
        </p:nvSpPr>
        <p:spPr>
          <a:xfrm>
            <a:off x="0" y="1511644"/>
            <a:ext cx="12192000" cy="2031325"/>
          </a:xfrm>
          <a:prstGeom prst="rect">
            <a:avLst/>
          </a:prstGeom>
          <a:solidFill>
            <a:schemeClr val="accent2"/>
          </a:solidFill>
        </p:spPr>
        <p:txBody>
          <a:bodyPr wrap="square" rtlCol="0">
            <a:spAutoFit/>
          </a:bodyPr>
          <a:lstStyle/>
          <a:p>
            <a:pPr>
              <a:lnSpc>
                <a:spcPct val="200000"/>
              </a:lnSpc>
            </a:pPr>
            <a:r>
              <a:rPr lang="en-US" b="1" dirty="0"/>
              <a:t>Standards:</a:t>
            </a:r>
          </a:p>
          <a:p>
            <a:pPr>
              <a:lnSpc>
                <a:spcPct val="200000"/>
              </a:lnSpc>
            </a:pPr>
            <a:r>
              <a:rPr lang="en-US" dirty="0"/>
              <a:t>EEn.2.2. Understand how human influences impact the lithosphere.</a:t>
            </a:r>
          </a:p>
          <a:p>
            <a:pPr>
              <a:lnSpc>
                <a:spcPct val="200000"/>
              </a:lnSpc>
            </a:pPr>
            <a:r>
              <a:rPr lang="en-US" dirty="0"/>
              <a:t>EEn.2.8 Evaluate human behaviors in terms of how likely they are to ensure the ability to live sustainably on Earth.</a:t>
            </a:r>
          </a:p>
          <a:p>
            <a:endParaRPr lang="en-US" dirty="0"/>
          </a:p>
        </p:txBody>
      </p:sp>
    </p:spTree>
    <p:extLst>
      <p:ext uri="{BB962C8B-B14F-4D97-AF65-F5344CB8AC3E}">
        <p14:creationId xmlns:p14="http://schemas.microsoft.com/office/powerpoint/2010/main" val="238214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9E98753-F4FF-A641-A589-5C5B9A7E6EB8}"/>
              </a:ext>
            </a:extLst>
          </p:cNvPr>
          <p:cNvSpPr txBox="1"/>
          <p:nvPr/>
        </p:nvSpPr>
        <p:spPr>
          <a:xfrm>
            <a:off x="0" y="0"/>
            <a:ext cx="4556613" cy="4512004"/>
          </a:xfrm>
          <a:prstGeom prst="rect">
            <a:avLst/>
          </a:prstGeom>
          <a:solidFill>
            <a:schemeClr val="accent2"/>
          </a:solidFill>
        </p:spPr>
        <p:txBody>
          <a:bodyPr wrap="square" rtlCol="0">
            <a:spAutoFit/>
          </a:bodyPr>
          <a:lstStyle/>
          <a:p>
            <a:r>
              <a:rPr lang="en-US" b="1" dirty="0"/>
              <a:t>Essential Vocabulary</a:t>
            </a:r>
          </a:p>
          <a:p>
            <a:pPr marL="285750" indent="-228600">
              <a:lnSpc>
                <a:spcPct val="90000"/>
              </a:lnSpc>
              <a:spcAft>
                <a:spcPts val="600"/>
              </a:spcAft>
              <a:buFont typeface="Arial" panose="020B0604020202020204" pitchFamily="34" charset="0"/>
              <a:buChar char="•"/>
            </a:pPr>
            <a:r>
              <a:rPr lang="en-US" dirty="0"/>
              <a:t>Energy</a:t>
            </a:r>
          </a:p>
          <a:p>
            <a:pPr marL="285750" indent="-228600">
              <a:lnSpc>
                <a:spcPct val="90000"/>
              </a:lnSpc>
              <a:spcAft>
                <a:spcPts val="600"/>
              </a:spcAft>
              <a:buFont typeface="Arial" panose="020B0604020202020204" pitchFamily="34" charset="0"/>
              <a:buChar char="•"/>
            </a:pPr>
            <a:r>
              <a:rPr lang="en-US" dirty="0"/>
              <a:t>Alternative energy (renewable energy)</a:t>
            </a:r>
          </a:p>
          <a:p>
            <a:pPr marL="285750" indent="-228600">
              <a:lnSpc>
                <a:spcPct val="90000"/>
              </a:lnSpc>
              <a:spcAft>
                <a:spcPts val="600"/>
              </a:spcAft>
              <a:buFont typeface="Arial" panose="020B0604020202020204" pitchFamily="34" charset="0"/>
              <a:buChar char="•"/>
            </a:pPr>
            <a:r>
              <a:rPr lang="en-US" dirty="0"/>
              <a:t>Wind energy</a:t>
            </a:r>
          </a:p>
          <a:p>
            <a:pPr marL="285750" indent="-228600">
              <a:lnSpc>
                <a:spcPct val="90000"/>
              </a:lnSpc>
              <a:spcAft>
                <a:spcPts val="600"/>
              </a:spcAft>
              <a:buFont typeface="Arial" panose="020B0604020202020204" pitchFamily="34" charset="0"/>
              <a:buChar char="•"/>
            </a:pPr>
            <a:r>
              <a:rPr lang="en-US" dirty="0"/>
              <a:t>Geothermal energy</a:t>
            </a:r>
          </a:p>
          <a:p>
            <a:pPr marL="285750" indent="-228600">
              <a:lnSpc>
                <a:spcPct val="90000"/>
              </a:lnSpc>
              <a:spcAft>
                <a:spcPts val="600"/>
              </a:spcAft>
              <a:buFont typeface="Arial" panose="020B0604020202020204" pitchFamily="34" charset="0"/>
              <a:buChar char="•"/>
            </a:pPr>
            <a:r>
              <a:rPr lang="en-US" dirty="0"/>
              <a:t>Hydropower</a:t>
            </a:r>
          </a:p>
          <a:p>
            <a:pPr marL="285750" indent="-228600">
              <a:lnSpc>
                <a:spcPct val="90000"/>
              </a:lnSpc>
              <a:spcAft>
                <a:spcPts val="600"/>
              </a:spcAft>
              <a:buFont typeface="Arial" panose="020B0604020202020204" pitchFamily="34" charset="0"/>
              <a:buChar char="•"/>
            </a:pPr>
            <a:r>
              <a:rPr lang="en-US" dirty="0"/>
              <a:t>Non-renewable energy </a:t>
            </a:r>
          </a:p>
          <a:p>
            <a:pPr marL="285750" indent="-228600">
              <a:lnSpc>
                <a:spcPct val="90000"/>
              </a:lnSpc>
              <a:spcAft>
                <a:spcPts val="600"/>
              </a:spcAft>
              <a:buFont typeface="Arial" panose="020B0604020202020204" pitchFamily="34" charset="0"/>
              <a:buChar char="•"/>
            </a:pPr>
            <a:r>
              <a:rPr lang="en-US" dirty="0"/>
              <a:t>Natural gas</a:t>
            </a:r>
          </a:p>
          <a:p>
            <a:pPr marL="285750" indent="-228600">
              <a:lnSpc>
                <a:spcPct val="90000"/>
              </a:lnSpc>
              <a:spcAft>
                <a:spcPts val="600"/>
              </a:spcAft>
              <a:buFont typeface="Arial" panose="020B0604020202020204" pitchFamily="34" charset="0"/>
              <a:buChar char="•"/>
            </a:pPr>
            <a:r>
              <a:rPr lang="en-US" dirty="0"/>
              <a:t>Peat</a:t>
            </a:r>
          </a:p>
          <a:p>
            <a:pPr marL="285750" indent="-228600">
              <a:lnSpc>
                <a:spcPct val="90000"/>
              </a:lnSpc>
              <a:spcAft>
                <a:spcPts val="600"/>
              </a:spcAft>
              <a:buFont typeface="Arial" panose="020B0604020202020204" pitchFamily="34" charset="0"/>
              <a:buChar char="•"/>
            </a:pPr>
            <a:r>
              <a:rPr lang="en-US" dirty="0"/>
              <a:t>Drilling</a:t>
            </a:r>
          </a:p>
          <a:p>
            <a:pPr marL="285750" indent="-228600">
              <a:lnSpc>
                <a:spcPct val="90000"/>
              </a:lnSpc>
              <a:spcAft>
                <a:spcPts val="600"/>
              </a:spcAft>
              <a:buFont typeface="Arial" panose="020B0604020202020204" pitchFamily="34" charset="0"/>
              <a:buChar char="•"/>
            </a:pPr>
            <a:r>
              <a:rPr lang="en-US" dirty="0"/>
              <a:t>Harvesting</a:t>
            </a:r>
          </a:p>
          <a:p>
            <a:pPr marL="285750" indent="-228600">
              <a:lnSpc>
                <a:spcPct val="90000"/>
              </a:lnSpc>
              <a:spcAft>
                <a:spcPts val="600"/>
              </a:spcAft>
              <a:buFont typeface="Arial" panose="020B0604020202020204" pitchFamily="34" charset="0"/>
              <a:buChar char="•"/>
            </a:pPr>
            <a:r>
              <a:rPr lang="en-US" dirty="0"/>
              <a:t>Mining</a:t>
            </a:r>
          </a:p>
          <a:p>
            <a:endParaRPr lang="en-US" dirty="0"/>
          </a:p>
          <a:p>
            <a:endParaRPr lang="en-US" dirty="0"/>
          </a:p>
        </p:txBody>
      </p:sp>
      <p:sp>
        <p:nvSpPr>
          <p:cNvPr id="12" name="TextBox 11">
            <a:extLst>
              <a:ext uri="{FF2B5EF4-FFF2-40B4-BE49-F238E27FC236}">
                <a16:creationId xmlns:a16="http://schemas.microsoft.com/office/drawing/2014/main" id="{859A63E2-423D-CA49-97E8-4E7153C5C1D9}"/>
              </a:ext>
            </a:extLst>
          </p:cNvPr>
          <p:cNvSpPr txBox="1"/>
          <p:nvPr/>
        </p:nvSpPr>
        <p:spPr>
          <a:xfrm>
            <a:off x="4497269" y="3355953"/>
            <a:ext cx="3576639" cy="3416320"/>
          </a:xfrm>
          <a:prstGeom prst="rect">
            <a:avLst/>
          </a:prstGeom>
          <a:solidFill>
            <a:schemeClr val="accent1"/>
          </a:solidFill>
        </p:spPr>
        <p:txBody>
          <a:bodyPr wrap="square" rtlCol="0">
            <a:spAutoFit/>
          </a:bodyPr>
          <a:lstStyle/>
          <a:p>
            <a:r>
              <a:rPr lang="en-US" b="1" dirty="0"/>
              <a:t>Do Now</a:t>
            </a:r>
          </a:p>
          <a:p>
            <a:endParaRPr lang="en-US" b="1" dirty="0"/>
          </a:p>
          <a:p>
            <a:pPr>
              <a:lnSpc>
                <a:spcPct val="200000"/>
              </a:lnSpc>
            </a:pPr>
            <a:r>
              <a:rPr lang="en-US" sz="2000" dirty="0"/>
              <a:t>Students will record what they know and want to know about energy sources on a KWL form.</a:t>
            </a:r>
          </a:p>
          <a:p>
            <a:endParaRPr lang="en-US" sz="2000" dirty="0"/>
          </a:p>
        </p:txBody>
      </p:sp>
      <p:sp>
        <p:nvSpPr>
          <p:cNvPr id="15" name="TextBox 14">
            <a:extLst>
              <a:ext uri="{FF2B5EF4-FFF2-40B4-BE49-F238E27FC236}">
                <a16:creationId xmlns:a16="http://schemas.microsoft.com/office/drawing/2014/main" id="{4A76F5F6-252A-E244-ABD5-9B27913B94FD}"/>
              </a:ext>
            </a:extLst>
          </p:cNvPr>
          <p:cNvSpPr txBox="1"/>
          <p:nvPr/>
        </p:nvSpPr>
        <p:spPr>
          <a:xfrm>
            <a:off x="8092953" y="0"/>
            <a:ext cx="4099047" cy="3416320"/>
          </a:xfrm>
          <a:prstGeom prst="rect">
            <a:avLst/>
          </a:prstGeom>
          <a:solidFill>
            <a:schemeClr val="tx2"/>
          </a:solidFill>
        </p:spPr>
        <p:txBody>
          <a:bodyPr wrap="square" rtlCol="0">
            <a:spAutoFit/>
          </a:bodyPr>
          <a:lstStyle/>
          <a:p>
            <a:r>
              <a:rPr lang="en-US" b="1" dirty="0"/>
              <a:t>Learn About It</a:t>
            </a:r>
          </a:p>
          <a:p>
            <a:endParaRPr lang="en-US" b="1" dirty="0"/>
          </a:p>
          <a:p>
            <a:pPr>
              <a:lnSpc>
                <a:spcPct val="200000"/>
              </a:lnSpc>
            </a:pPr>
            <a:r>
              <a:rPr lang="en-US" dirty="0"/>
              <a:t>The students will view a power point presentation on energy resources to learn about alternative energy sources and how they are extracted.</a:t>
            </a:r>
          </a:p>
          <a:p>
            <a:endParaRPr lang="en-US" dirty="0"/>
          </a:p>
          <a:p>
            <a:endParaRPr lang="en-US" dirty="0"/>
          </a:p>
        </p:txBody>
      </p:sp>
      <p:pic>
        <p:nvPicPr>
          <p:cNvPr id="18" name="Picture 17" descr="A pen next to a calculator&#10;&#10;Description automatically generated with low confidence">
            <a:extLst>
              <a:ext uri="{FF2B5EF4-FFF2-40B4-BE49-F238E27FC236}">
                <a16:creationId xmlns:a16="http://schemas.microsoft.com/office/drawing/2014/main" id="{52E29A97-B1A0-1C46-8663-74F2126B467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0" y="4512003"/>
            <a:ext cx="4516314" cy="2031325"/>
          </a:xfrm>
          <a:prstGeom prst="rect">
            <a:avLst/>
          </a:prstGeom>
        </p:spPr>
      </p:pic>
      <p:sp>
        <p:nvSpPr>
          <p:cNvPr id="19" name="TextBox 18">
            <a:extLst>
              <a:ext uri="{FF2B5EF4-FFF2-40B4-BE49-F238E27FC236}">
                <a16:creationId xmlns:a16="http://schemas.microsoft.com/office/drawing/2014/main" id="{4EB857EF-EC85-764D-BB53-331323E72E0B}"/>
              </a:ext>
            </a:extLst>
          </p:cNvPr>
          <p:cNvSpPr txBox="1"/>
          <p:nvPr/>
        </p:nvSpPr>
        <p:spPr>
          <a:xfrm>
            <a:off x="161925" y="6543328"/>
            <a:ext cx="4354389" cy="230832"/>
          </a:xfrm>
          <a:prstGeom prst="rect">
            <a:avLst/>
          </a:prstGeom>
          <a:noFill/>
        </p:spPr>
        <p:txBody>
          <a:bodyPr wrap="square" rtlCol="0">
            <a:spAutoFit/>
          </a:bodyPr>
          <a:lstStyle/>
          <a:p>
            <a:r>
              <a:rPr lang="en-US" sz="900" dirty="0">
                <a:hlinkClick r:id="rId3" tooltip="https://gsouto-digitalteacher.blogspot.com/2011/08/new-words-in-concise-oxford-dictionary.html"/>
              </a:rPr>
              <a:t>This Photo</a:t>
            </a:r>
            <a:r>
              <a:rPr lang="en-US" sz="900" dirty="0"/>
              <a:t> by Unknown Author is licensed under </a:t>
            </a:r>
            <a:r>
              <a:rPr lang="en-US" sz="900" dirty="0">
                <a:hlinkClick r:id="rId4" tooltip="https://creativecommons.org/licenses/by-nc-sa/3.0/"/>
              </a:rPr>
              <a:t>CC BY-SA-NC</a:t>
            </a:r>
            <a:endParaRPr lang="en-US" sz="900" dirty="0"/>
          </a:p>
        </p:txBody>
      </p:sp>
      <p:pic>
        <p:nvPicPr>
          <p:cNvPr id="21" name="Picture 20">
            <a:extLst>
              <a:ext uri="{FF2B5EF4-FFF2-40B4-BE49-F238E27FC236}">
                <a16:creationId xmlns:a16="http://schemas.microsoft.com/office/drawing/2014/main" id="{CEC43FBA-F276-9749-BB43-CF06B1B830FE}"/>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511557" y="-14289"/>
            <a:ext cx="3576639" cy="3054025"/>
          </a:xfrm>
          <a:prstGeom prst="rect">
            <a:avLst/>
          </a:prstGeom>
        </p:spPr>
      </p:pic>
      <p:sp>
        <p:nvSpPr>
          <p:cNvPr id="22" name="TextBox 21">
            <a:extLst>
              <a:ext uri="{FF2B5EF4-FFF2-40B4-BE49-F238E27FC236}">
                <a16:creationId xmlns:a16="http://schemas.microsoft.com/office/drawing/2014/main" id="{2205B067-7E41-AA4C-A8E6-504A6E887711}"/>
              </a:ext>
            </a:extLst>
          </p:cNvPr>
          <p:cNvSpPr txBox="1"/>
          <p:nvPr/>
        </p:nvSpPr>
        <p:spPr>
          <a:xfrm>
            <a:off x="4572006" y="3053302"/>
            <a:ext cx="3576639" cy="230832"/>
          </a:xfrm>
          <a:prstGeom prst="rect">
            <a:avLst/>
          </a:prstGeom>
          <a:noFill/>
        </p:spPr>
        <p:txBody>
          <a:bodyPr wrap="square" rtlCol="0">
            <a:spAutoFit/>
          </a:bodyPr>
          <a:lstStyle/>
          <a:p>
            <a:r>
              <a:rPr lang="en-US" sz="900" dirty="0">
                <a:hlinkClick r:id="rId6" tooltip="https://www.teacherspayteachers.com/Product/Differentiated-Student-KWL-Chart-Template-2225255"/>
              </a:rPr>
              <a:t>This Photo</a:t>
            </a:r>
            <a:r>
              <a:rPr lang="en-US" sz="900" dirty="0"/>
              <a:t> by Unknown Author is licensed under </a:t>
            </a:r>
            <a:r>
              <a:rPr lang="en-US" sz="900" dirty="0">
                <a:hlinkClick r:id="rId7" tooltip="https://creativecommons.org/licenses/by/3.0/"/>
              </a:rPr>
              <a:t>CC BY</a:t>
            </a:r>
            <a:endParaRPr lang="en-US" sz="900" dirty="0"/>
          </a:p>
        </p:txBody>
      </p:sp>
      <p:pic>
        <p:nvPicPr>
          <p:cNvPr id="24" name="Picture 23" descr="Icon&#10;&#10;Description automatically generated">
            <a:extLst>
              <a:ext uri="{FF2B5EF4-FFF2-40B4-BE49-F238E27FC236}">
                <a16:creationId xmlns:a16="http://schemas.microsoft.com/office/drawing/2014/main" id="{D4560E4F-EED3-4E42-93D3-022EC5F757F5}"/>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8088196" y="3427393"/>
            <a:ext cx="4099047" cy="3045325"/>
          </a:xfrm>
          <a:prstGeom prst="rect">
            <a:avLst/>
          </a:prstGeom>
        </p:spPr>
      </p:pic>
      <p:sp>
        <p:nvSpPr>
          <p:cNvPr id="25" name="TextBox 24">
            <a:extLst>
              <a:ext uri="{FF2B5EF4-FFF2-40B4-BE49-F238E27FC236}">
                <a16:creationId xmlns:a16="http://schemas.microsoft.com/office/drawing/2014/main" id="{4A0EB3CF-278E-8B47-A0E5-765DE334FFDD}"/>
              </a:ext>
            </a:extLst>
          </p:cNvPr>
          <p:cNvSpPr txBox="1"/>
          <p:nvPr/>
        </p:nvSpPr>
        <p:spPr>
          <a:xfrm>
            <a:off x="8045332" y="6487006"/>
            <a:ext cx="4099047" cy="230832"/>
          </a:xfrm>
          <a:prstGeom prst="rect">
            <a:avLst/>
          </a:prstGeom>
          <a:noFill/>
        </p:spPr>
        <p:txBody>
          <a:bodyPr wrap="square" rtlCol="0">
            <a:spAutoFit/>
          </a:bodyPr>
          <a:lstStyle/>
          <a:p>
            <a:pPr algn="ctr"/>
            <a:r>
              <a:rPr lang="en-US" sz="900" dirty="0">
                <a:hlinkClick r:id="rId9" tooltip="http://2019.igem.org/Team:Munich/Human_Practices"/>
              </a:rPr>
              <a:t>This Photo</a:t>
            </a:r>
            <a:r>
              <a:rPr lang="en-US" sz="900" dirty="0"/>
              <a:t> by Unknown Author is licensed under </a:t>
            </a:r>
            <a:r>
              <a:rPr lang="en-US" sz="900" dirty="0">
                <a:hlinkClick r:id="rId7" tooltip="https://creativecommons.org/licenses/by/3.0/"/>
              </a:rPr>
              <a:t>CC BY</a:t>
            </a:r>
            <a:endParaRPr lang="en-US" sz="900" dirty="0"/>
          </a:p>
        </p:txBody>
      </p:sp>
    </p:spTree>
    <p:extLst>
      <p:ext uri="{BB962C8B-B14F-4D97-AF65-F5344CB8AC3E}">
        <p14:creationId xmlns:p14="http://schemas.microsoft.com/office/powerpoint/2010/main" val="2347828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E553102-5E5F-FA45-83CD-C49930DC934A}"/>
              </a:ext>
            </a:extLst>
          </p:cNvPr>
          <p:cNvSpPr txBox="1"/>
          <p:nvPr/>
        </p:nvSpPr>
        <p:spPr>
          <a:xfrm>
            <a:off x="773723" y="679938"/>
            <a:ext cx="2508739" cy="4161693"/>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50DA413A-F0E0-564F-A189-83963F427E00}"/>
              </a:ext>
            </a:extLst>
          </p:cNvPr>
          <p:cNvSpPr txBox="1"/>
          <p:nvPr/>
        </p:nvSpPr>
        <p:spPr>
          <a:xfrm>
            <a:off x="0" y="6150705"/>
            <a:ext cx="12192000" cy="677108"/>
          </a:xfrm>
          <a:prstGeom prst="rect">
            <a:avLst/>
          </a:prstGeom>
          <a:solidFill>
            <a:schemeClr val="tx2">
              <a:lumMod val="60000"/>
              <a:lumOff val="40000"/>
            </a:schemeClr>
          </a:solidFill>
        </p:spPr>
        <p:txBody>
          <a:bodyPr wrap="square" rtlCol="0">
            <a:spAutoFit/>
          </a:bodyPr>
          <a:lstStyle/>
          <a:p>
            <a:r>
              <a:rPr lang="en-US" sz="1900" b="1" dirty="0"/>
              <a:t>Independent </a:t>
            </a:r>
          </a:p>
          <a:p>
            <a:r>
              <a:rPr lang="en-US" sz="1900" dirty="0"/>
              <a:t>The students will complete the learned section of the KWL chart highlighting five key points.</a:t>
            </a:r>
          </a:p>
        </p:txBody>
      </p:sp>
      <p:sp>
        <p:nvSpPr>
          <p:cNvPr id="7" name="TextBox 6">
            <a:extLst>
              <a:ext uri="{FF2B5EF4-FFF2-40B4-BE49-F238E27FC236}">
                <a16:creationId xmlns:a16="http://schemas.microsoft.com/office/drawing/2014/main" id="{339275E8-A958-344F-93C6-E2662BC953C6}"/>
              </a:ext>
            </a:extLst>
          </p:cNvPr>
          <p:cNvSpPr txBox="1"/>
          <p:nvPr/>
        </p:nvSpPr>
        <p:spPr>
          <a:xfrm>
            <a:off x="0" y="10785"/>
            <a:ext cx="12192000" cy="2708434"/>
          </a:xfrm>
          <a:prstGeom prst="rect">
            <a:avLst/>
          </a:prstGeom>
          <a:solidFill>
            <a:schemeClr val="tx2"/>
          </a:solidFill>
        </p:spPr>
        <p:txBody>
          <a:bodyPr wrap="square" rtlCol="0">
            <a:spAutoFit/>
          </a:bodyPr>
          <a:lstStyle/>
          <a:p>
            <a:r>
              <a:rPr lang="en-US" sz="1900" b="1" dirty="0"/>
              <a:t>Practice It - Guided</a:t>
            </a:r>
          </a:p>
          <a:p>
            <a:r>
              <a:rPr lang="en-US" sz="1900" dirty="0"/>
              <a:t>The students will complete an activity on advantages and disadvantages of renewable energy. activity. The teacher and students will discuss the responses using the following questions.</a:t>
            </a:r>
          </a:p>
          <a:p>
            <a:r>
              <a:rPr lang="en-US" sz="1900" dirty="0"/>
              <a:t>1. How does renewable energy differ from non-renewable energy?</a:t>
            </a:r>
          </a:p>
          <a:p>
            <a:r>
              <a:rPr lang="en-US" sz="1900" dirty="0"/>
              <a:t>2. Which energy source is more economic? Give reasons for your answer.</a:t>
            </a:r>
          </a:p>
          <a:p>
            <a:r>
              <a:rPr lang="en-US" sz="1900" dirty="0"/>
              <a:t>3. If you were to use renewable energy for your home environment, which would it be and why? </a:t>
            </a:r>
          </a:p>
          <a:p>
            <a:r>
              <a:rPr lang="en-US" sz="1900" dirty="0"/>
              <a:t>4. Why is it necessary to extract some energy resources given the negative impact on the environment.</a:t>
            </a:r>
          </a:p>
          <a:p>
            <a:r>
              <a:rPr lang="en-US" sz="1900" dirty="0"/>
              <a:t> </a:t>
            </a:r>
          </a:p>
          <a:p>
            <a:endParaRPr lang="en-US" dirty="0"/>
          </a:p>
        </p:txBody>
      </p:sp>
      <p:sp>
        <p:nvSpPr>
          <p:cNvPr id="8" name="TextBox 7">
            <a:extLst>
              <a:ext uri="{FF2B5EF4-FFF2-40B4-BE49-F238E27FC236}">
                <a16:creationId xmlns:a16="http://schemas.microsoft.com/office/drawing/2014/main" id="{312690E0-B0E9-CC48-A5AC-4DB780268C84}"/>
              </a:ext>
            </a:extLst>
          </p:cNvPr>
          <p:cNvSpPr txBox="1"/>
          <p:nvPr/>
        </p:nvSpPr>
        <p:spPr>
          <a:xfrm>
            <a:off x="0" y="2257331"/>
            <a:ext cx="12192000" cy="3893374"/>
          </a:xfrm>
          <a:prstGeom prst="rect">
            <a:avLst/>
          </a:prstGeom>
          <a:solidFill>
            <a:schemeClr val="accent3"/>
          </a:solidFill>
        </p:spPr>
        <p:txBody>
          <a:bodyPr wrap="square" rtlCol="0">
            <a:spAutoFit/>
          </a:bodyPr>
          <a:lstStyle/>
          <a:p>
            <a:r>
              <a:rPr lang="en-US" sz="1900" b="1" dirty="0"/>
              <a:t>Practice It - Collaborative</a:t>
            </a:r>
          </a:p>
          <a:p>
            <a:r>
              <a:rPr lang="en-US" sz="1900" dirty="0"/>
              <a:t>The teacher will write the pairs of energy resources in. North Carolina on the white board.</a:t>
            </a:r>
          </a:p>
          <a:p>
            <a:r>
              <a:rPr lang="en-US" sz="1900" b="1" dirty="0"/>
              <a:t>Energy Resources Pairs    Coal and Natural Gas	  Wind and Solar	Petroleum and Nuclear     Geothermal and Hydroelectricity</a:t>
            </a:r>
          </a:p>
          <a:p>
            <a:r>
              <a:rPr lang="en-US" sz="1900" dirty="0"/>
              <a:t>From the list, the students will choose the resources they want to learn about.</a:t>
            </a:r>
          </a:p>
          <a:p>
            <a:r>
              <a:rPr lang="en-US" sz="1900" dirty="0"/>
              <a:t>The teacher will place students in groups according to the selected resources and academic abilities.</a:t>
            </a:r>
          </a:p>
          <a:p>
            <a:pPr lvl="0"/>
            <a:r>
              <a:rPr lang="en-US" sz="1900" dirty="0"/>
              <a:t>The students will work in their groups to research the chosen resource and prepare a presentation. The students will choose how to present their research. The presentation must highlight;</a:t>
            </a:r>
          </a:p>
          <a:p>
            <a:pPr lvl="0"/>
            <a:r>
              <a:rPr lang="en-US" sz="1900" dirty="0"/>
              <a:t>The resource extraction methods</a:t>
            </a:r>
          </a:p>
          <a:p>
            <a:pPr lvl="0"/>
            <a:r>
              <a:rPr lang="en-US" sz="1900" dirty="0"/>
              <a:t>The advantages and disadvantages of using the resources.</a:t>
            </a:r>
          </a:p>
          <a:p>
            <a:pPr lvl="0"/>
            <a:r>
              <a:rPr lang="en-US" sz="1900" dirty="0"/>
              <a:t>The environmental effect of extracting and using the resources. </a:t>
            </a:r>
          </a:p>
          <a:p>
            <a:pPr lvl="0"/>
            <a:r>
              <a:rPr lang="en-US" sz="1900" dirty="0"/>
              <a:t>The groups will present their research findings to the class so that the other groups can learn about the energy resource researched.</a:t>
            </a:r>
          </a:p>
        </p:txBody>
      </p:sp>
    </p:spTree>
    <p:extLst>
      <p:ext uri="{BB962C8B-B14F-4D97-AF65-F5344CB8AC3E}">
        <p14:creationId xmlns:p14="http://schemas.microsoft.com/office/powerpoint/2010/main" val="58234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F3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B67C909B-0AD0-483C-AAC3-96A0A3D16BE1}"/>
              </a:ext>
            </a:extLst>
          </p:cNvPr>
          <p:cNvSpPr>
            <a:spLocks noGrp="1"/>
          </p:cNvSpPr>
          <p:nvPr>
            <p:ph type="title"/>
          </p:nvPr>
        </p:nvSpPr>
        <p:spPr>
          <a:xfrm>
            <a:off x="871220" y="860028"/>
            <a:ext cx="6006192" cy="1324907"/>
          </a:xfrm>
        </p:spPr>
        <p:txBody>
          <a:bodyPr vert="horz" lIns="91440" tIns="45720" rIns="91440" bIns="45720" rtlCol="0" anchor="ctr">
            <a:normAutofit/>
          </a:bodyPr>
          <a:lstStyle/>
          <a:p>
            <a:pPr>
              <a:lnSpc>
                <a:spcPct val="90000"/>
              </a:lnSpc>
            </a:pPr>
            <a:r>
              <a:rPr lang="en-US" sz="4400" dirty="0">
                <a:solidFill>
                  <a:srgbClr val="4F372F"/>
                </a:solidFill>
              </a:rPr>
              <a:t>Evidence of learning</a:t>
            </a:r>
          </a:p>
        </p:txBody>
      </p:sp>
      <p:sp>
        <p:nvSpPr>
          <p:cNvPr id="8" name="Text Placeholder 7">
            <a:extLst>
              <a:ext uri="{FF2B5EF4-FFF2-40B4-BE49-F238E27FC236}">
                <a16:creationId xmlns:a16="http://schemas.microsoft.com/office/drawing/2014/main" id="{E154013F-D2A9-4715-ACE2-3720EA35B8D0}"/>
              </a:ext>
            </a:extLst>
          </p:cNvPr>
          <p:cNvSpPr>
            <a:spLocks noGrp="1"/>
          </p:cNvSpPr>
          <p:nvPr>
            <p:ph type="body" sz="quarter" idx="14"/>
          </p:nvPr>
        </p:nvSpPr>
        <p:spPr>
          <a:xfrm>
            <a:off x="871220" y="2248823"/>
            <a:ext cx="6006192" cy="3928139"/>
          </a:xfr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dirty="0">
                <a:solidFill>
                  <a:srgbClr val="4F372F"/>
                </a:solidFill>
              </a:rPr>
              <a:t>The students will answer the question: Which alternative energy source is best suited for Bertie County while using evidence from the lesson to support their answer.</a:t>
            </a:r>
          </a:p>
          <a:p>
            <a:pPr indent="-228600">
              <a:lnSpc>
                <a:spcPct val="90000"/>
              </a:lnSpc>
              <a:spcAft>
                <a:spcPts val="600"/>
              </a:spcAft>
              <a:buFont typeface="Arial" panose="020B0604020202020204" pitchFamily="34" charset="0"/>
              <a:buChar char="•"/>
            </a:pPr>
            <a:endParaRPr lang="en-US" sz="2400" b="1" dirty="0">
              <a:solidFill>
                <a:srgbClr val="4F372F"/>
              </a:solidFill>
            </a:endParaRPr>
          </a:p>
          <a:p>
            <a:pPr indent="-228600">
              <a:lnSpc>
                <a:spcPct val="90000"/>
              </a:lnSpc>
              <a:spcAft>
                <a:spcPts val="600"/>
              </a:spcAft>
              <a:buFont typeface="Arial" panose="020B0604020202020204" pitchFamily="34" charset="0"/>
              <a:buChar char="•"/>
            </a:pPr>
            <a:r>
              <a:rPr lang="en-US" sz="2400" dirty="0">
                <a:solidFill>
                  <a:srgbClr val="4F372F"/>
                </a:solidFill>
              </a:rPr>
              <a:t>The teacher will model using the R.A.C.E. strategy for the students before they answer the question.</a:t>
            </a:r>
          </a:p>
        </p:txBody>
      </p:sp>
      <p:sp>
        <p:nvSpPr>
          <p:cNvPr id="194" name="Rectangle 193">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4F37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8" name="Picture 4" descr="RACE Strategy - Quizizz">
            <a:extLst>
              <a:ext uri="{FF2B5EF4-FFF2-40B4-BE49-F238E27FC236}">
                <a16:creationId xmlns:a16="http://schemas.microsoft.com/office/drawing/2014/main" id="{742BA860-C21B-0341-BC14-A51CD1A87816}"/>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l="8932" r="1" b="1"/>
          <a:stretch/>
        </p:blipFill>
        <p:spPr bwMode="auto">
          <a:xfrm>
            <a:off x="7523826" y="862763"/>
            <a:ext cx="3788081" cy="5151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260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12192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AE4EF3C-1716-0340-9310-D2EA20AD1B88}"/>
              </a:ext>
            </a:extLst>
          </p:cNvPr>
          <p:cNvSpPr txBox="1"/>
          <p:nvPr/>
        </p:nvSpPr>
        <p:spPr>
          <a:xfrm>
            <a:off x="526073" y="489439"/>
            <a:ext cx="11139854"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000" b="1" kern="1200" dirty="0">
                <a:solidFill>
                  <a:schemeClr val="bg1"/>
                </a:solidFill>
                <a:latin typeface="+mj-lt"/>
                <a:ea typeface="+mj-ea"/>
                <a:cs typeface="+mj-cs"/>
              </a:rPr>
              <a:t>Assessment of  the Integrated Lesson for Online Learning and Multiple Categories of Learning Preferences</a:t>
            </a:r>
          </a:p>
        </p:txBody>
      </p:sp>
      <p:cxnSp>
        <p:nvCxnSpPr>
          <p:cNvPr id="19" name="Straight Connector 18">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1479733"/>
            <a:ext cx="27432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12188824"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Table 9">
            <a:extLst>
              <a:ext uri="{FF2B5EF4-FFF2-40B4-BE49-F238E27FC236}">
                <a16:creationId xmlns:a16="http://schemas.microsoft.com/office/drawing/2014/main" id="{260A02E3-87E6-9143-8DED-CCCA199F3991}"/>
              </a:ext>
            </a:extLst>
          </p:cNvPr>
          <p:cNvGraphicFramePr>
            <a:graphicFrameLocks noGrp="1"/>
          </p:cNvGraphicFramePr>
          <p:nvPr>
            <p:extLst>
              <p:ext uri="{D42A27DB-BD31-4B8C-83A1-F6EECF244321}">
                <p14:modId xmlns:p14="http://schemas.microsoft.com/office/powerpoint/2010/main" val="3772772361"/>
              </p:ext>
            </p:extLst>
          </p:nvPr>
        </p:nvGraphicFramePr>
        <p:xfrm>
          <a:off x="336482" y="2427541"/>
          <a:ext cx="11463940" cy="4038725"/>
        </p:xfrm>
        <a:graphic>
          <a:graphicData uri="http://schemas.openxmlformats.org/drawingml/2006/table">
            <a:tbl>
              <a:tblPr firstRow="1" bandRow="1">
                <a:tableStyleId>{5C22544A-7EE6-4342-B048-85BDC9FD1C3A}</a:tableStyleId>
              </a:tblPr>
              <a:tblGrid>
                <a:gridCol w="1717791">
                  <a:extLst>
                    <a:ext uri="{9D8B030D-6E8A-4147-A177-3AD203B41FA5}">
                      <a16:colId xmlns:a16="http://schemas.microsoft.com/office/drawing/2014/main" val="1160497007"/>
                    </a:ext>
                  </a:extLst>
                </a:gridCol>
                <a:gridCol w="2937206">
                  <a:extLst>
                    <a:ext uri="{9D8B030D-6E8A-4147-A177-3AD203B41FA5}">
                      <a16:colId xmlns:a16="http://schemas.microsoft.com/office/drawing/2014/main" val="247290461"/>
                    </a:ext>
                  </a:extLst>
                </a:gridCol>
                <a:gridCol w="1892696">
                  <a:extLst>
                    <a:ext uri="{9D8B030D-6E8A-4147-A177-3AD203B41FA5}">
                      <a16:colId xmlns:a16="http://schemas.microsoft.com/office/drawing/2014/main" val="2883379519"/>
                    </a:ext>
                  </a:extLst>
                </a:gridCol>
                <a:gridCol w="2649393">
                  <a:extLst>
                    <a:ext uri="{9D8B030D-6E8A-4147-A177-3AD203B41FA5}">
                      <a16:colId xmlns:a16="http://schemas.microsoft.com/office/drawing/2014/main" val="1855255734"/>
                    </a:ext>
                  </a:extLst>
                </a:gridCol>
                <a:gridCol w="2266854">
                  <a:extLst>
                    <a:ext uri="{9D8B030D-6E8A-4147-A177-3AD203B41FA5}">
                      <a16:colId xmlns:a16="http://schemas.microsoft.com/office/drawing/2014/main" val="1832455155"/>
                    </a:ext>
                  </a:extLst>
                </a:gridCol>
              </a:tblGrid>
              <a:tr h="280985">
                <a:tc>
                  <a:txBody>
                    <a:bodyPr/>
                    <a:lstStyle/>
                    <a:p>
                      <a:r>
                        <a:rPr lang="en-US" sz="1300" dirty="0"/>
                        <a:t>Lesson Components</a:t>
                      </a:r>
                    </a:p>
                  </a:txBody>
                  <a:tcPr marL="63860" marR="63860" marT="31930" marB="31930"/>
                </a:tc>
                <a:tc>
                  <a:txBody>
                    <a:bodyPr/>
                    <a:lstStyle/>
                    <a:p>
                      <a:r>
                        <a:rPr lang="en-US" sz="1300" dirty="0"/>
                        <a:t>Online Learning</a:t>
                      </a:r>
                    </a:p>
                  </a:txBody>
                  <a:tcPr marL="63860" marR="63860" marT="31930" marB="31930"/>
                </a:tc>
                <a:tc>
                  <a:txBody>
                    <a:bodyPr/>
                    <a:lstStyle/>
                    <a:p>
                      <a:r>
                        <a:rPr lang="en-US" sz="1300" dirty="0"/>
                        <a:t>Visual Learning</a:t>
                      </a:r>
                    </a:p>
                  </a:txBody>
                  <a:tcPr marL="63860" marR="63860" marT="31930" marB="31930"/>
                </a:tc>
                <a:tc>
                  <a:txBody>
                    <a:bodyPr/>
                    <a:lstStyle/>
                    <a:p>
                      <a:r>
                        <a:rPr lang="en-US" sz="1300" dirty="0"/>
                        <a:t>Auditory Learning</a:t>
                      </a:r>
                    </a:p>
                  </a:txBody>
                  <a:tcPr marL="63860" marR="63860" marT="31930" marB="31930"/>
                </a:tc>
                <a:tc>
                  <a:txBody>
                    <a:bodyPr/>
                    <a:lstStyle/>
                    <a:p>
                      <a:r>
                        <a:rPr lang="en-US" sz="1300" dirty="0"/>
                        <a:t>Kinesthetic Learning</a:t>
                      </a:r>
                    </a:p>
                  </a:txBody>
                  <a:tcPr marL="63860" marR="63860" marT="31930" marB="31930"/>
                </a:tc>
                <a:extLst>
                  <a:ext uri="{0D108BD9-81ED-4DB2-BD59-A6C34878D82A}">
                    <a16:rowId xmlns:a16="http://schemas.microsoft.com/office/drawing/2014/main" val="4071313798"/>
                  </a:ext>
                </a:extLst>
              </a:tr>
              <a:tr h="1238885">
                <a:tc>
                  <a:txBody>
                    <a:bodyPr/>
                    <a:lstStyle/>
                    <a:p>
                      <a:r>
                        <a:rPr lang="en-US" sz="1300" dirty="0"/>
                        <a:t>Do Now and Independent work</a:t>
                      </a:r>
                    </a:p>
                  </a:txBody>
                  <a:tcPr marL="63860" marR="63860" marT="31930" marB="31930"/>
                </a:tc>
                <a:tc>
                  <a:txBody>
                    <a:bodyPr/>
                    <a:lstStyle/>
                    <a:p>
                      <a:r>
                        <a:rPr lang="en-US" sz="1300" dirty="0"/>
                        <a:t>The students can complete the KWL form via Padlet or Google form.</a:t>
                      </a:r>
                    </a:p>
                    <a:p>
                      <a:endParaRPr lang="en-US" sz="13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300" dirty="0"/>
                        <a:t>The students can complete the R.A.C.E. activity suing a google doc.</a:t>
                      </a:r>
                    </a:p>
                    <a:p>
                      <a:endParaRPr lang="en-US" sz="1300" dirty="0"/>
                    </a:p>
                  </a:txBody>
                  <a:tcPr marL="63860" marR="63860" marT="31930" marB="31930"/>
                </a:tc>
                <a:tc>
                  <a:txBody>
                    <a:bodyPr/>
                    <a:lstStyle/>
                    <a:p>
                      <a:r>
                        <a:rPr lang="en-US" sz="1300" dirty="0"/>
                        <a:t>Make KWL chart visually appealing with vibrant colors. </a:t>
                      </a:r>
                    </a:p>
                  </a:txBody>
                  <a:tcPr marL="63860" marR="63860" marT="31930" marB="31930"/>
                </a:tc>
                <a:tc>
                  <a:txBody>
                    <a:bodyPr/>
                    <a:lstStyle/>
                    <a:p>
                      <a:r>
                        <a:rPr lang="en-US" sz="1300" dirty="0"/>
                        <a:t>Students can access read aloud application to read words and instructions aloud.</a:t>
                      </a:r>
                    </a:p>
                    <a:p>
                      <a:endParaRPr lang="en-US" sz="1300" dirty="0"/>
                    </a:p>
                  </a:txBody>
                  <a:tcPr marL="63860" marR="63860" marT="31930" marB="31930"/>
                </a:tc>
                <a:tc>
                  <a:txBody>
                    <a:bodyPr/>
                    <a:lstStyle/>
                    <a:p>
                      <a:r>
                        <a:rPr lang="en-US" sz="1300" dirty="0"/>
                        <a:t>The students can record their responses via the Padlet or Google form or on a hard copy of the KWL form.</a:t>
                      </a:r>
                    </a:p>
                  </a:txBody>
                  <a:tcPr marL="63860" marR="63860" marT="31930" marB="31930"/>
                </a:tc>
                <a:extLst>
                  <a:ext uri="{0D108BD9-81ED-4DB2-BD59-A6C34878D82A}">
                    <a16:rowId xmlns:a16="http://schemas.microsoft.com/office/drawing/2014/main" val="627831859"/>
                  </a:ext>
                </a:extLst>
              </a:tr>
              <a:tr h="1238885">
                <a:tc>
                  <a:txBody>
                    <a:bodyPr/>
                    <a:lstStyle/>
                    <a:p>
                      <a:r>
                        <a:rPr lang="en-US" sz="1300" dirty="0"/>
                        <a:t>Whole Group</a:t>
                      </a:r>
                    </a:p>
                  </a:txBody>
                  <a:tcPr marL="63860" marR="63860" marT="31930" marB="31930"/>
                </a:tc>
                <a:tc>
                  <a:txBody>
                    <a:bodyPr/>
                    <a:lstStyle/>
                    <a:p>
                      <a:r>
                        <a:rPr lang="en-US" sz="1300" dirty="0"/>
                        <a:t>Students can access PowerPoint presentation using Chromebook.</a:t>
                      </a:r>
                    </a:p>
                    <a:p>
                      <a:endParaRPr lang="en-US" sz="1300" dirty="0"/>
                    </a:p>
                    <a:p>
                      <a:r>
                        <a:rPr lang="en-US" sz="1300" dirty="0"/>
                        <a:t>The teacher can use online platforms such as Kahoot or Padlet to ask questions.</a:t>
                      </a:r>
                    </a:p>
                  </a:txBody>
                  <a:tcPr marL="63860" marR="63860" marT="31930" marB="31930"/>
                </a:tc>
                <a:tc>
                  <a:txBody>
                    <a:bodyPr/>
                    <a:lstStyle/>
                    <a:p>
                      <a:r>
                        <a:rPr lang="en-US" sz="1300" dirty="0"/>
                        <a:t>The teacher incorporate images in the presentation to help students with grasping the content.</a:t>
                      </a:r>
                    </a:p>
                  </a:txBody>
                  <a:tcPr marL="63860" marR="63860" marT="31930" marB="31930"/>
                </a:tc>
                <a:tc>
                  <a:txBody>
                    <a:bodyPr/>
                    <a:lstStyle/>
                    <a:p>
                      <a:r>
                        <a:rPr lang="en-US" sz="1300" dirty="0"/>
                        <a:t>The teacher can add audio to the presentation and students will have unlimited access.</a:t>
                      </a:r>
                    </a:p>
                  </a:txBody>
                  <a:tcPr marL="63860" marR="63860" marT="31930" marB="31930"/>
                </a:tc>
                <a:tc>
                  <a:txBody>
                    <a:bodyPr/>
                    <a:lstStyle/>
                    <a:p>
                      <a:r>
                        <a:rPr lang="en-US" sz="1300" dirty="0"/>
                        <a:t>The students can record key take away form the PowerPoint presentation.</a:t>
                      </a:r>
                    </a:p>
                  </a:txBody>
                  <a:tcPr marL="63860" marR="63860" marT="31930" marB="31930"/>
                </a:tc>
                <a:extLst>
                  <a:ext uri="{0D108BD9-81ED-4DB2-BD59-A6C34878D82A}">
                    <a16:rowId xmlns:a16="http://schemas.microsoft.com/office/drawing/2014/main" val="3506516372"/>
                  </a:ext>
                </a:extLst>
              </a:tr>
              <a:tr h="1238885">
                <a:tc>
                  <a:txBody>
                    <a:bodyPr/>
                    <a:lstStyle/>
                    <a:p>
                      <a:r>
                        <a:rPr lang="en-US" sz="1300" dirty="0"/>
                        <a:t>Small Group</a:t>
                      </a:r>
                    </a:p>
                  </a:txBody>
                  <a:tcPr marL="63860" marR="63860" marT="31930" marB="31930"/>
                </a:tc>
                <a:tc>
                  <a:txBody>
                    <a:bodyPr/>
                    <a:lstStyle/>
                    <a:p>
                      <a:r>
                        <a:rPr lang="en-US" sz="1300" dirty="0"/>
                        <a:t>Students will get information on their energy resource by searching the internet and the teacher can use breakout rooms for grouping.</a:t>
                      </a:r>
                    </a:p>
                  </a:txBody>
                  <a:tcPr marL="63860" marR="63860" marT="31930" marB="31930"/>
                </a:tc>
                <a:tc>
                  <a:txBody>
                    <a:bodyPr/>
                    <a:lstStyle/>
                    <a:p>
                      <a:r>
                        <a:rPr lang="en-US" sz="1300" dirty="0"/>
                        <a:t>The student can be in charge of creating the visuals for the presentation.</a:t>
                      </a:r>
                    </a:p>
                  </a:txBody>
                  <a:tcPr marL="63860" marR="63860" marT="31930" marB="31930"/>
                </a:tc>
                <a:tc>
                  <a:txBody>
                    <a:bodyPr/>
                    <a:lstStyle/>
                    <a:p>
                      <a:r>
                        <a:rPr lang="en-US" sz="1300" dirty="0"/>
                        <a:t>The teacher and other group members will read the assignment instructions as well as the students can use read aloud application to read information researched.</a:t>
                      </a:r>
                    </a:p>
                  </a:txBody>
                  <a:tcPr marL="63860" marR="63860" marT="31930" marB="31930"/>
                </a:tc>
                <a:tc>
                  <a:txBody>
                    <a:bodyPr/>
                    <a:lstStyle/>
                    <a:p>
                      <a:r>
                        <a:rPr lang="en-US" sz="1300" dirty="0"/>
                        <a:t>The students can be the note taker or time-keeper.</a:t>
                      </a:r>
                    </a:p>
                    <a:p>
                      <a:endParaRPr lang="en-US" sz="1300" dirty="0"/>
                    </a:p>
                    <a:p>
                      <a:r>
                        <a:rPr lang="en-US" sz="1300" dirty="0"/>
                        <a:t>The student can also be in charge of putting the presentation together.</a:t>
                      </a:r>
                    </a:p>
                  </a:txBody>
                  <a:tcPr marL="63860" marR="63860" marT="31930" marB="31930"/>
                </a:tc>
                <a:extLst>
                  <a:ext uri="{0D108BD9-81ED-4DB2-BD59-A6C34878D82A}">
                    <a16:rowId xmlns:a16="http://schemas.microsoft.com/office/drawing/2014/main" val="2417969451"/>
                  </a:ext>
                </a:extLst>
              </a:tr>
            </a:tbl>
          </a:graphicData>
        </a:graphic>
      </p:graphicFrame>
    </p:spTree>
    <p:extLst>
      <p:ext uri="{BB962C8B-B14F-4D97-AF65-F5344CB8AC3E}">
        <p14:creationId xmlns:p14="http://schemas.microsoft.com/office/powerpoint/2010/main" val="8800436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630936" y="639520"/>
            <a:ext cx="3429000" cy="1719072"/>
          </a:xfrm>
        </p:spPr>
        <p:txBody>
          <a:bodyPr vert="horz" lIns="91440" tIns="45720" rIns="91440" bIns="45720" rtlCol="0" anchor="b">
            <a:normAutofit/>
          </a:bodyPr>
          <a:lstStyle/>
          <a:p>
            <a:r>
              <a:rPr lang="en-US" sz="3800" kern="1200" dirty="0">
                <a:solidFill>
                  <a:schemeClr val="tx1"/>
                </a:solidFill>
                <a:latin typeface="+mj-lt"/>
                <a:ea typeface="+mj-ea"/>
                <a:cs typeface="+mj-cs"/>
              </a:rPr>
              <a:t>Analysis of Lesson Plan Using Addie</a:t>
            </a:r>
          </a:p>
        </p:txBody>
      </p:sp>
      <p:sp>
        <p:nvSpPr>
          <p:cNvPr id="16"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630935" y="2807208"/>
            <a:ext cx="3660845" cy="3410712"/>
          </a:xfrm>
        </p:spPr>
        <p:txBody>
          <a:bodyPr vert="horz" lIns="91440" tIns="45720" rIns="91440" bIns="45720" rtlCol="0" anchor="t">
            <a:normAutofit/>
          </a:bodyPr>
          <a:lstStyle/>
          <a:p>
            <a:pPr>
              <a:lnSpc>
                <a:spcPct val="90000"/>
              </a:lnSpc>
              <a:spcAft>
                <a:spcPts val="600"/>
              </a:spcAft>
            </a:pPr>
            <a:r>
              <a:rPr lang="en-US" sz="2000" dirty="0"/>
              <a:t>Analysis, design, development, implementation, and evaluation (ADDIE) are the five steps of the instructional development process (Yeh &amp; Tseng, 2019). Educational course materials and educational training programs are designed by instructional designers and content producers (Lasky, 2020).</a:t>
            </a:r>
          </a:p>
        </p:txBody>
      </p:sp>
      <p:pic>
        <p:nvPicPr>
          <p:cNvPr id="5" name="Picture 4" descr="A picture containing logo&#10;&#10;Description automatically generated">
            <a:extLst>
              <a:ext uri="{FF2B5EF4-FFF2-40B4-BE49-F238E27FC236}">
                <a16:creationId xmlns:a16="http://schemas.microsoft.com/office/drawing/2014/main" id="{85B883E5-516C-AB4D-AC10-E7927D58DE5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54296" y="639520"/>
            <a:ext cx="7321394" cy="5560112"/>
          </a:xfrm>
          <a:prstGeom prst="rect">
            <a:avLst/>
          </a:prstGeom>
        </p:spPr>
      </p:pic>
      <p:sp>
        <p:nvSpPr>
          <p:cNvPr id="6" name="TextBox 5">
            <a:extLst>
              <a:ext uri="{FF2B5EF4-FFF2-40B4-BE49-F238E27FC236}">
                <a16:creationId xmlns:a16="http://schemas.microsoft.com/office/drawing/2014/main" id="{868BFA31-04C8-994F-99B3-FDD46FA1884D}"/>
              </a:ext>
            </a:extLst>
          </p:cNvPr>
          <p:cNvSpPr txBox="1"/>
          <p:nvPr/>
        </p:nvSpPr>
        <p:spPr>
          <a:xfrm>
            <a:off x="4654295" y="6217920"/>
            <a:ext cx="7321393" cy="200055"/>
          </a:xfrm>
          <a:prstGeom prst="rect">
            <a:avLst/>
          </a:prstGeom>
          <a:solidFill>
            <a:srgbClr val="000000"/>
          </a:solidFill>
        </p:spPr>
        <p:txBody>
          <a:bodyPr wrap="square" rtlCol="0">
            <a:spAutoFit/>
          </a:bodyPr>
          <a:lstStyle/>
          <a:p>
            <a:pPr algn="ctr">
              <a:spcAft>
                <a:spcPts val="600"/>
              </a:spcAft>
            </a:pPr>
            <a:r>
              <a:rPr lang="en-US" sz="700" dirty="0">
                <a:solidFill>
                  <a:srgbClr val="FFFFFF"/>
                </a:solidFill>
                <a:hlinkClick r:id="rId4" tooltip="https://thedigitalscholarproject.blogspot.com/2017/">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dirty="0">
              <a:solidFill>
                <a:srgbClr val="FFFFFF"/>
              </a:solidFill>
            </a:endParaRPr>
          </a:p>
        </p:txBody>
      </p:sp>
    </p:spTree>
    <p:extLst>
      <p:ext uri="{BB962C8B-B14F-4D97-AF65-F5344CB8AC3E}">
        <p14:creationId xmlns:p14="http://schemas.microsoft.com/office/powerpoint/2010/main" val="294338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Placeholder 6" descr="A picture containing icon&#10;&#10;Description automatically generated">
            <a:extLst>
              <a:ext uri="{FF2B5EF4-FFF2-40B4-BE49-F238E27FC236}">
                <a16:creationId xmlns:a16="http://schemas.microsoft.com/office/drawing/2014/main" id="{E1320002-4D91-5D4E-9C91-E2E2CB3E3BCB}"/>
              </a:ext>
            </a:extLst>
          </p:cNvPr>
          <p:cNvPicPr>
            <a:picLocks noGrp="1" noChangeAspect="1"/>
          </p:cNvPicPr>
          <p:nvPr>
            <p:ph type="pic" sz="quarter" idx="15"/>
          </p:nvPr>
        </p:nvPicPr>
        <p:blipFill rotWithShape="1">
          <a:blip r:embed="rId3">
            <a:extLst>
              <a:ext uri="{837473B0-CC2E-450A-ABE3-18F120FF3D39}">
                <a1611:picAttrSrcUrl xmlns:a1611="http://schemas.microsoft.com/office/drawing/2016/11/main" r:id="rId4"/>
              </a:ext>
            </a:extLst>
          </a:blip>
          <a:srcRect l="8680" t="8592" r="10069"/>
          <a:stretch/>
        </p:blipFill>
        <p:spPr>
          <a:xfrm>
            <a:off x="20" y="10"/>
            <a:ext cx="12191980" cy="6857990"/>
          </a:xfrm>
          <a:prstGeom prst="rect">
            <a:avLst/>
          </a:prstGeom>
        </p:spPr>
      </p:pic>
      <p:sp>
        <p:nvSpPr>
          <p:cNvPr id="25" name="Rectangle 24">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16A8C9-9EB6-43DA-BD3E-58FAC144BF5C}"/>
              </a:ext>
            </a:extLst>
          </p:cNvPr>
          <p:cNvSpPr>
            <a:spLocks noGrp="1"/>
          </p:cNvSpPr>
          <p:nvPr>
            <p:ph type="title"/>
          </p:nvPr>
        </p:nvSpPr>
        <p:spPr>
          <a:xfrm>
            <a:off x="594804" y="321176"/>
            <a:ext cx="6619811" cy="1170985"/>
          </a:xfrm>
        </p:spPr>
        <p:txBody>
          <a:bodyPr vert="horz" lIns="91440" tIns="45720" rIns="91440" bIns="45720" rtlCol="0" anchor="ctr" anchorCtr="0">
            <a:normAutofit/>
          </a:bodyPr>
          <a:lstStyle/>
          <a:p>
            <a:r>
              <a:rPr lang="en-US" sz="4000" dirty="0">
                <a:solidFill>
                  <a:schemeClr val="tx1"/>
                </a:solidFill>
              </a:rPr>
              <a:t>Analysis</a:t>
            </a:r>
          </a:p>
        </p:txBody>
      </p:sp>
      <p:sp>
        <p:nvSpPr>
          <p:cNvPr id="3" name="Text Placeholder 2">
            <a:extLst>
              <a:ext uri="{FF2B5EF4-FFF2-40B4-BE49-F238E27FC236}">
                <a16:creationId xmlns:a16="http://schemas.microsoft.com/office/drawing/2014/main" id="{50EACE68-C884-4900-BA05-58DEA1511030}"/>
              </a:ext>
            </a:extLst>
          </p:cNvPr>
          <p:cNvSpPr>
            <a:spLocks noGrp="1"/>
          </p:cNvSpPr>
          <p:nvPr>
            <p:ph type="body" sz="quarter" idx="14"/>
          </p:nvPr>
        </p:nvSpPr>
        <p:spPr>
          <a:xfrm>
            <a:off x="594804" y="1274733"/>
            <a:ext cx="6940547" cy="4943186"/>
          </a:xfrm>
        </p:spPr>
        <p:txBody>
          <a:bodyPr vert="horz" lIns="91440" tIns="45720" rIns="91440" bIns="45720" rtlCol="0">
            <a:noAutofit/>
          </a:bodyPr>
          <a:lstStyle/>
          <a:p>
            <a:pPr>
              <a:lnSpc>
                <a:spcPct val="90000"/>
              </a:lnSpc>
              <a:spcAft>
                <a:spcPts val="600"/>
              </a:spcAft>
            </a:pPr>
            <a:r>
              <a:rPr lang="en-US" sz="2400" b="1" dirty="0">
                <a:solidFill>
                  <a:schemeClr val="tx1"/>
                </a:solidFill>
                <a:effectLst/>
              </a:rPr>
              <a:t>Audience</a:t>
            </a:r>
            <a:r>
              <a:rPr lang="en-US" sz="2400" dirty="0">
                <a:solidFill>
                  <a:schemeClr val="tx1"/>
                </a:solidFill>
                <a:effectLst/>
              </a:rPr>
              <a:t>: 9</a:t>
            </a:r>
            <a:r>
              <a:rPr lang="en-US" sz="2400" baseline="30000" dirty="0">
                <a:solidFill>
                  <a:schemeClr val="tx1"/>
                </a:solidFill>
                <a:effectLst/>
              </a:rPr>
              <a:t>th</a:t>
            </a:r>
            <a:r>
              <a:rPr lang="en-US" sz="2400" dirty="0">
                <a:solidFill>
                  <a:schemeClr val="tx1"/>
                </a:solidFill>
                <a:effectLst/>
              </a:rPr>
              <a:t> grade students with divers learning abilities.</a:t>
            </a:r>
          </a:p>
          <a:p>
            <a:pPr>
              <a:lnSpc>
                <a:spcPct val="90000"/>
              </a:lnSpc>
              <a:spcAft>
                <a:spcPts val="600"/>
              </a:spcAft>
            </a:pPr>
            <a:r>
              <a:rPr lang="en-US" sz="2400" b="1" dirty="0">
                <a:solidFill>
                  <a:schemeClr val="tx1"/>
                </a:solidFill>
              </a:rPr>
              <a:t>Outcomes</a:t>
            </a:r>
            <a:r>
              <a:rPr lang="en-US" sz="2400" dirty="0">
                <a:solidFill>
                  <a:schemeClr val="tx1"/>
                </a:solidFill>
              </a:rPr>
              <a:t>: Improved research and critical thinking skills, understanding of energy sources and relevance to life and impact on environment.</a:t>
            </a:r>
          </a:p>
          <a:p>
            <a:pPr>
              <a:lnSpc>
                <a:spcPct val="90000"/>
              </a:lnSpc>
              <a:spcAft>
                <a:spcPts val="600"/>
              </a:spcAft>
            </a:pPr>
            <a:r>
              <a:rPr lang="en-US" sz="2400" b="1" dirty="0">
                <a:solidFill>
                  <a:schemeClr val="tx1"/>
                </a:solidFill>
              </a:rPr>
              <a:t>Constraints: </a:t>
            </a:r>
            <a:r>
              <a:rPr lang="en-US" sz="2400" dirty="0">
                <a:solidFill>
                  <a:schemeClr val="tx1"/>
                </a:solidFill>
              </a:rPr>
              <a:t>autonomy to choose presentation format and life experiences related lesson.</a:t>
            </a:r>
          </a:p>
          <a:p>
            <a:pPr>
              <a:lnSpc>
                <a:spcPct val="90000"/>
              </a:lnSpc>
              <a:spcAft>
                <a:spcPts val="600"/>
              </a:spcAft>
            </a:pPr>
            <a:r>
              <a:rPr lang="en-US" sz="2400" b="1" dirty="0">
                <a:solidFill>
                  <a:schemeClr val="tx1"/>
                </a:solidFill>
              </a:rPr>
              <a:t>Delivery and Online Considerations: </a:t>
            </a:r>
            <a:r>
              <a:rPr lang="en-US" sz="2400" dirty="0">
                <a:solidFill>
                  <a:schemeClr val="tx1"/>
                </a:solidFill>
              </a:rPr>
              <a:t>Visual-PowerPoint, audio- teacher presentation and online read aloud application, and Chromebook (Kinesthetic) – research.</a:t>
            </a:r>
          </a:p>
          <a:p>
            <a:pPr>
              <a:lnSpc>
                <a:spcPct val="90000"/>
              </a:lnSpc>
              <a:spcAft>
                <a:spcPts val="600"/>
              </a:spcAft>
            </a:pPr>
            <a:r>
              <a:rPr lang="en-US" sz="2400" b="1" dirty="0">
                <a:solidFill>
                  <a:schemeClr val="tx1"/>
                </a:solidFill>
              </a:rPr>
              <a:t>Resources: </a:t>
            </a:r>
            <a:r>
              <a:rPr lang="en-US" sz="2400" dirty="0">
                <a:solidFill>
                  <a:schemeClr val="tx1"/>
                </a:solidFill>
              </a:rPr>
              <a:t>Chromebooks, internet access, R.A.C.E. Strategy and KWL chart.</a:t>
            </a:r>
            <a:endParaRPr lang="en-US" sz="2400" b="1" dirty="0">
              <a:solidFill>
                <a:schemeClr val="tx1"/>
              </a:solidFill>
            </a:endParaRPr>
          </a:p>
        </p:txBody>
      </p:sp>
      <p:sp>
        <p:nvSpPr>
          <p:cNvPr id="9" name="TextBox 8">
            <a:extLst>
              <a:ext uri="{FF2B5EF4-FFF2-40B4-BE49-F238E27FC236}">
                <a16:creationId xmlns:a16="http://schemas.microsoft.com/office/drawing/2014/main" id="{60BCC981-478D-0242-B469-4058CF4F282F}"/>
              </a:ext>
            </a:extLst>
          </p:cNvPr>
          <p:cNvSpPr txBox="1"/>
          <p:nvPr/>
        </p:nvSpPr>
        <p:spPr>
          <a:xfrm>
            <a:off x="9819235" y="6657945"/>
            <a:ext cx="2372765"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s://thetoolkit.me/123-method/metrics-based-evaluation/metrics-step-2/">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dirty="0">
              <a:solidFill>
                <a:srgbClr val="FFFFFF"/>
              </a:solidFill>
            </a:endParaRPr>
          </a:p>
        </p:txBody>
      </p:sp>
    </p:spTree>
    <p:extLst>
      <p:ext uri="{BB962C8B-B14F-4D97-AF65-F5344CB8AC3E}">
        <p14:creationId xmlns:p14="http://schemas.microsoft.com/office/powerpoint/2010/main" val="1646138950"/>
      </p:ext>
    </p:extLst>
  </p:cSld>
  <p:clrMapOvr>
    <a:masterClrMapping/>
  </p:clrMapOvr>
</p:sld>
</file>

<file path=ppt/theme/theme1.xml><?xml version="1.0" encoding="utf-8"?>
<a:theme xmlns:a="http://schemas.openxmlformats.org/drawingml/2006/main" name="Balancing Act">
  <a:themeElements>
    <a:clrScheme name="Balancing Act">
      <a:dk1>
        <a:sysClr val="windowText" lastClr="000000"/>
      </a:dk1>
      <a:lt1>
        <a:sysClr val="window" lastClr="FFFFFF"/>
      </a:lt1>
      <a:dk2>
        <a:srgbClr val="8A4C5D"/>
      </a:dk2>
      <a:lt2>
        <a:srgbClr val="9E838E"/>
      </a:lt2>
      <a:accent1>
        <a:srgbClr val="C6ADB0"/>
      </a:accent1>
      <a:accent2>
        <a:srgbClr val="E3C0BF"/>
      </a:accent2>
      <a:accent3>
        <a:srgbClr val="D4937F"/>
      </a:accent3>
      <a:accent4>
        <a:srgbClr val="CCB87E"/>
      </a:accent4>
      <a:accent5>
        <a:srgbClr val="6667AB"/>
      </a:accent5>
      <a:accent6>
        <a:srgbClr val="86A094"/>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ellspring">
  <a:themeElements>
    <a:clrScheme name="Wellspring">
      <a:dk1>
        <a:sysClr val="windowText" lastClr="000000"/>
      </a:dk1>
      <a:lt1>
        <a:sysClr val="window" lastClr="FFFFFF"/>
      </a:lt1>
      <a:dk2>
        <a:srgbClr val="A1CAC9"/>
      </a:dk2>
      <a:lt2>
        <a:srgbClr val="48996B"/>
      </a:lt2>
      <a:accent1>
        <a:srgbClr val="759F51"/>
      </a:accent1>
      <a:accent2>
        <a:srgbClr val="436A2F"/>
      </a:accent2>
      <a:accent3>
        <a:srgbClr val="CFBF54"/>
      </a:accent3>
      <a:accent4>
        <a:srgbClr val="B3832F"/>
      </a:accent4>
      <a:accent5>
        <a:srgbClr val="8C5896"/>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tar of the show">
  <a:themeElements>
    <a:clrScheme name="Star of the show">
      <a:dk1>
        <a:sysClr val="windowText" lastClr="000000"/>
      </a:dk1>
      <a:lt1>
        <a:sysClr val="window" lastClr="FFFFFF"/>
      </a:lt1>
      <a:dk2>
        <a:srgbClr val="29282D"/>
      </a:dk2>
      <a:lt2>
        <a:srgbClr val="625C60"/>
      </a:lt2>
      <a:accent1>
        <a:srgbClr val="7C6560"/>
      </a:accent1>
      <a:accent2>
        <a:srgbClr val="AEA392"/>
      </a:accent2>
      <a:accent3>
        <a:srgbClr val="DBD4D0"/>
      </a:accent3>
      <a:accent4>
        <a:srgbClr val="8E7961"/>
      </a:accent4>
      <a:accent5>
        <a:srgbClr val="F0EDE8"/>
      </a:accent5>
      <a:accent6>
        <a:srgbClr val="6667AB"/>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musements">
  <a:themeElements>
    <a:clrScheme name="Amusements">
      <a:dk1>
        <a:sysClr val="windowText" lastClr="000000"/>
      </a:dk1>
      <a:lt1>
        <a:sysClr val="window" lastClr="FFFFFF"/>
      </a:lt1>
      <a:dk2>
        <a:srgbClr val="D77E6F"/>
      </a:dk2>
      <a:lt2>
        <a:srgbClr val="6667AB"/>
      </a:lt2>
      <a:accent1>
        <a:srgbClr val="B38F6A"/>
      </a:accent1>
      <a:accent2>
        <a:srgbClr val="D75078"/>
      </a:accent2>
      <a:accent3>
        <a:srgbClr val="E288B6"/>
      </a:accent3>
      <a:accent4>
        <a:srgbClr val="E9445D"/>
      </a:accent4>
      <a:accent5>
        <a:srgbClr val="EEC272"/>
      </a:accent5>
      <a:accent6>
        <a:srgbClr val="85A0A9"/>
      </a:accent6>
      <a:hlink>
        <a:srgbClr val="0563C1"/>
      </a:hlink>
      <a:folHlink>
        <a:srgbClr val="954F72"/>
      </a:folHlink>
    </a:clrScheme>
    <a:fontScheme name="Custom 15">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tf66906339_win32</Template>
  <TotalTime>0</TotalTime>
  <Words>1593</Words>
  <Application>Microsoft Macintosh PowerPoint</Application>
  <PresentationFormat>Widescreen</PresentationFormat>
  <Paragraphs>134</Paragraphs>
  <Slides>15</Slides>
  <Notes>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15</vt:i4>
      </vt:variant>
    </vt:vector>
  </HeadingPairs>
  <TitlesOfParts>
    <vt:vector size="23" baseType="lpstr">
      <vt:lpstr>Arial</vt:lpstr>
      <vt:lpstr>Calibri</vt:lpstr>
      <vt:lpstr>Segoe UI</vt:lpstr>
      <vt:lpstr>Segoe UI Light</vt:lpstr>
      <vt:lpstr>Balancing Act</vt:lpstr>
      <vt:lpstr>Wellspring</vt:lpstr>
      <vt:lpstr>Star of the show</vt:lpstr>
      <vt:lpstr>Amusements</vt:lpstr>
      <vt:lpstr>Integrated curriculum </vt:lpstr>
      <vt:lpstr>Research base and literacy lesson plan</vt:lpstr>
      <vt:lpstr>PowerPoint Presentation</vt:lpstr>
      <vt:lpstr>PowerPoint Presentation</vt:lpstr>
      <vt:lpstr>PowerPoint Presentation</vt:lpstr>
      <vt:lpstr>Evidence of learning</vt:lpstr>
      <vt:lpstr>PowerPoint Presentation</vt:lpstr>
      <vt:lpstr>Analysis of Lesson Plan Using Addie</vt:lpstr>
      <vt:lpstr>Analysis</vt:lpstr>
      <vt:lpstr>Design</vt:lpstr>
      <vt:lpstr>develop</vt:lpstr>
      <vt:lpstr>implementation</vt:lpstr>
      <vt:lpstr>evaluation</vt:lpstr>
      <vt:lpstr>Reflection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2021-12-08T21:54:28Z</dcterms:created>
  <dcterms:modified xsi:type="dcterms:W3CDTF">2022-06-12T18:30:02Z</dcterms:modified>
</cp:coreProperties>
</file>